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1.xml" ContentType="application/vnd.openxmlformats-officedocument.presentationml.notesSlide+xml"/>
  <Override PartName="/ppt/theme/themeOverride13.xml" ContentType="application/vnd.openxmlformats-officedocument.themeOverride+xml"/>
  <Override PartName="/ppt/notesSlides/notesSlide2.xml" ContentType="application/vnd.openxmlformats-officedocument.presentationml.notesSlide+xml"/>
  <Override PartName="/ppt/theme/themeOverride14.xml" ContentType="application/vnd.openxmlformats-officedocument.themeOverride+xml"/>
  <Override PartName="/ppt/notesSlides/notesSlide3.xml" ContentType="application/vnd.openxmlformats-officedocument.presentationml.notesSlide+xml"/>
  <Override PartName="/ppt/theme/themeOverride15.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6.xml" ContentType="application/vnd.openxmlformats-officedocument.themeOverride+xml"/>
  <Override PartName="/ppt/theme/themeOverride17.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257" r:id="rId3"/>
    <p:sldId id="312" r:id="rId4"/>
    <p:sldId id="258" r:id="rId5"/>
    <p:sldId id="259" r:id="rId6"/>
    <p:sldId id="260" r:id="rId7"/>
    <p:sldId id="261" r:id="rId8"/>
    <p:sldId id="262" r:id="rId9"/>
    <p:sldId id="313" r:id="rId10"/>
    <p:sldId id="314" r:id="rId11"/>
    <p:sldId id="315" r:id="rId12"/>
    <p:sldId id="316" r:id="rId13"/>
    <p:sldId id="317" r:id="rId14"/>
    <p:sldId id="263" r:id="rId15"/>
    <p:sldId id="318" r:id="rId16"/>
    <p:sldId id="321" r:id="rId17"/>
    <p:sldId id="322" r:id="rId18"/>
    <p:sldId id="264" r:id="rId19"/>
    <p:sldId id="320" r:id="rId20"/>
    <p:sldId id="319" r:id="rId21"/>
    <p:sldId id="266" r:id="rId22"/>
    <p:sldId id="323" r:id="rId23"/>
    <p:sldId id="325" r:id="rId24"/>
    <p:sldId id="267" r:id="rId25"/>
    <p:sldId id="268" r:id="rId26"/>
    <p:sldId id="324" r:id="rId27"/>
    <p:sldId id="269" r:id="rId28"/>
    <p:sldId id="270" r:id="rId29"/>
    <p:sldId id="326" r:id="rId30"/>
    <p:sldId id="328" r:id="rId31"/>
    <p:sldId id="329" r:id="rId32"/>
    <p:sldId id="327" r:id="rId33"/>
    <p:sldId id="330" r:id="rId34"/>
    <p:sldId id="331" r:id="rId35"/>
    <p:sldId id="332" r:id="rId36"/>
    <p:sldId id="333" r:id="rId37"/>
    <p:sldId id="334" r:id="rId38"/>
    <p:sldId id="335" r:id="rId39"/>
    <p:sldId id="336" r:id="rId40"/>
    <p:sldId id="276" r:id="rId41"/>
    <p:sldId id="337" r:id="rId42"/>
    <p:sldId id="338" r:id="rId43"/>
    <p:sldId id="274" r:id="rId44"/>
    <p:sldId id="275" r:id="rId45"/>
    <p:sldId id="277" r:id="rId46"/>
    <p:sldId id="339" r:id="rId47"/>
    <p:sldId id="340" r:id="rId48"/>
    <p:sldId id="341" r:id="rId49"/>
    <p:sldId id="342" r:id="rId50"/>
    <p:sldId id="278" r:id="rId51"/>
    <p:sldId id="279" r:id="rId52"/>
    <p:sldId id="280" r:id="rId53"/>
    <p:sldId id="281" r:id="rId54"/>
    <p:sldId id="283" r:id="rId55"/>
    <p:sldId id="285" r:id="rId56"/>
    <p:sldId id="286" r:id="rId57"/>
    <p:sldId id="287" r:id="rId58"/>
    <p:sldId id="289" r:id="rId59"/>
    <p:sldId id="290" r:id="rId60"/>
    <p:sldId id="291" r:id="rId61"/>
    <p:sldId id="292" r:id="rId62"/>
    <p:sldId id="293" r:id="rId63"/>
    <p:sldId id="294" r:id="rId64"/>
    <p:sldId id="295" r:id="rId65"/>
    <p:sldId id="297" r:id="rId66"/>
    <p:sldId id="298" r:id="rId67"/>
    <p:sldId id="299" r:id="rId68"/>
    <p:sldId id="300" r:id="rId69"/>
    <p:sldId id="301" r:id="rId70"/>
    <p:sldId id="302" r:id="rId71"/>
    <p:sldId id="303" r:id="rId72"/>
    <p:sldId id="305" r:id="rId73"/>
    <p:sldId id="304" r:id="rId74"/>
    <p:sldId id="306" r:id="rId75"/>
    <p:sldId id="307" r:id="rId76"/>
    <p:sldId id="308" r:id="rId77"/>
    <p:sldId id="296" r:id="rId78"/>
    <p:sldId id="310" r:id="rId79"/>
    <p:sldId id="343" r:id="rId80"/>
    <p:sldId id="344"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B1352E-1909-4985-B7EF-48990268BB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D80F3A-FBDF-46CD-A19C-D4E86B61DE21}">
      <dgm:prSet/>
      <dgm:spPr/>
      <dgm:t>
        <a:bodyPr/>
        <a:lstStyle/>
        <a:p>
          <a:pPr>
            <a:lnSpc>
              <a:spcPct val="100000"/>
            </a:lnSpc>
          </a:pPr>
          <a:r>
            <a:rPr lang="en-US" b="0" i="0" dirty="0"/>
            <a:t>Pair coding</a:t>
          </a:r>
          <a:endParaRPr lang="en-US" dirty="0"/>
        </a:p>
      </dgm:t>
    </dgm:pt>
    <dgm:pt modelId="{CD698C78-0621-4D2F-9DFE-0720A73C23FF}" type="parTrans" cxnId="{C309F54D-29ED-4236-A4B3-D9C58447F722}">
      <dgm:prSet/>
      <dgm:spPr/>
      <dgm:t>
        <a:bodyPr/>
        <a:lstStyle/>
        <a:p>
          <a:endParaRPr lang="en-US"/>
        </a:p>
      </dgm:t>
    </dgm:pt>
    <dgm:pt modelId="{9D5213D4-BCCB-449D-AB08-0AFB9C0F781B}" type="sibTrans" cxnId="{C309F54D-29ED-4236-A4B3-D9C58447F722}">
      <dgm:prSet/>
      <dgm:spPr/>
      <dgm:t>
        <a:bodyPr/>
        <a:lstStyle/>
        <a:p>
          <a:endParaRPr lang="en-US"/>
        </a:p>
      </dgm:t>
    </dgm:pt>
    <dgm:pt modelId="{7E649566-77B6-4503-9DDE-D5DEE1522CE9}">
      <dgm:prSet/>
      <dgm:spPr/>
      <dgm:t>
        <a:bodyPr/>
        <a:lstStyle/>
        <a:p>
          <a:pPr>
            <a:lnSpc>
              <a:spcPct val="100000"/>
            </a:lnSpc>
          </a:pPr>
          <a:r>
            <a:rPr lang="en-US" b="0" i="0" dirty="0"/>
            <a:t>Documentation</a:t>
          </a:r>
          <a:endParaRPr lang="en-US" dirty="0"/>
        </a:p>
      </dgm:t>
    </dgm:pt>
    <dgm:pt modelId="{B3D7D31B-8FF7-4E40-9383-207CED107769}" type="parTrans" cxnId="{6F2A5551-FFC4-40F6-920F-3E0B233F14B9}">
      <dgm:prSet/>
      <dgm:spPr/>
      <dgm:t>
        <a:bodyPr/>
        <a:lstStyle/>
        <a:p>
          <a:endParaRPr lang="en-US"/>
        </a:p>
      </dgm:t>
    </dgm:pt>
    <dgm:pt modelId="{FDBFF1EC-E1B0-45E5-9936-34792B0E0D23}" type="sibTrans" cxnId="{6F2A5551-FFC4-40F6-920F-3E0B233F14B9}">
      <dgm:prSet/>
      <dgm:spPr/>
      <dgm:t>
        <a:bodyPr/>
        <a:lstStyle/>
        <a:p>
          <a:endParaRPr lang="en-US"/>
        </a:p>
      </dgm:t>
    </dgm:pt>
    <dgm:pt modelId="{8C608B5F-7422-4BE6-9A7D-5C4D16B16775}">
      <dgm:prSet/>
      <dgm:spPr/>
      <dgm:t>
        <a:bodyPr/>
        <a:lstStyle/>
        <a:p>
          <a:pPr>
            <a:lnSpc>
              <a:spcPct val="100000"/>
            </a:lnSpc>
          </a:pPr>
          <a:r>
            <a:rPr lang="en-US" b="0" i="0"/>
            <a:t>Code reviews</a:t>
          </a:r>
          <a:endParaRPr lang="en-US"/>
        </a:p>
      </dgm:t>
    </dgm:pt>
    <dgm:pt modelId="{9822C0BC-395D-43BA-9AEE-7FF9C54D215A}" type="parTrans" cxnId="{4A5A8377-EBE3-485F-9657-6EA57337A495}">
      <dgm:prSet/>
      <dgm:spPr/>
      <dgm:t>
        <a:bodyPr/>
        <a:lstStyle/>
        <a:p>
          <a:endParaRPr lang="en-US"/>
        </a:p>
      </dgm:t>
    </dgm:pt>
    <dgm:pt modelId="{10B304F4-0748-4781-8BAD-DF88E319A6EE}" type="sibTrans" cxnId="{4A5A8377-EBE3-485F-9657-6EA57337A495}">
      <dgm:prSet/>
      <dgm:spPr/>
      <dgm:t>
        <a:bodyPr/>
        <a:lstStyle/>
        <a:p>
          <a:endParaRPr lang="en-US"/>
        </a:p>
      </dgm:t>
    </dgm:pt>
    <dgm:pt modelId="{92132719-D4D4-4763-A63F-80DA71356E38}">
      <dgm:prSet/>
      <dgm:spPr/>
      <dgm:t>
        <a:bodyPr/>
        <a:lstStyle/>
        <a:p>
          <a:pPr>
            <a:lnSpc>
              <a:spcPct val="100000"/>
            </a:lnSpc>
          </a:pPr>
          <a:r>
            <a:rPr lang="en-US" b="0" i="0"/>
            <a:t>Well commented code</a:t>
          </a:r>
          <a:endParaRPr lang="en-US"/>
        </a:p>
      </dgm:t>
    </dgm:pt>
    <dgm:pt modelId="{4C8BF65C-3F91-47DC-8600-1383E8E9E65E}" type="parTrans" cxnId="{9DBBAB7A-ECC1-4606-9A3E-86EA0100A60E}">
      <dgm:prSet/>
      <dgm:spPr/>
      <dgm:t>
        <a:bodyPr/>
        <a:lstStyle/>
        <a:p>
          <a:endParaRPr lang="en-US"/>
        </a:p>
      </dgm:t>
    </dgm:pt>
    <dgm:pt modelId="{97496581-C582-4E26-ADB4-402E8AC764DD}" type="sibTrans" cxnId="{9DBBAB7A-ECC1-4606-9A3E-86EA0100A60E}">
      <dgm:prSet/>
      <dgm:spPr/>
      <dgm:t>
        <a:bodyPr/>
        <a:lstStyle/>
        <a:p>
          <a:endParaRPr lang="en-US"/>
        </a:p>
      </dgm:t>
    </dgm:pt>
    <dgm:pt modelId="{D49679DC-D62A-4746-96A0-4E07B0021B80}">
      <dgm:prSet/>
      <dgm:spPr/>
      <dgm:t>
        <a:bodyPr/>
        <a:lstStyle/>
        <a:p>
          <a:pPr>
            <a:lnSpc>
              <a:spcPct val="100000"/>
            </a:lnSpc>
          </a:pPr>
          <a:r>
            <a:rPr lang="en-US" b="0" i="0"/>
            <a:t>Training</a:t>
          </a:r>
          <a:endParaRPr lang="en-US"/>
        </a:p>
      </dgm:t>
    </dgm:pt>
    <dgm:pt modelId="{A67E024A-FBC8-4161-AFFE-AE2A3FAA7647}" type="parTrans" cxnId="{6BC297D2-7612-4EAE-BE6A-8952909D17AF}">
      <dgm:prSet/>
      <dgm:spPr/>
      <dgm:t>
        <a:bodyPr/>
        <a:lstStyle/>
        <a:p>
          <a:endParaRPr lang="en-US"/>
        </a:p>
      </dgm:t>
    </dgm:pt>
    <dgm:pt modelId="{FB678B8C-221A-4CD2-83B2-76E669D98728}" type="sibTrans" cxnId="{6BC297D2-7612-4EAE-BE6A-8952909D17AF}">
      <dgm:prSet/>
      <dgm:spPr/>
      <dgm:t>
        <a:bodyPr/>
        <a:lstStyle/>
        <a:p>
          <a:endParaRPr lang="en-US"/>
        </a:p>
      </dgm:t>
    </dgm:pt>
    <dgm:pt modelId="{34A699B5-7CDE-49E5-A258-3104483C599F}">
      <dgm:prSet/>
      <dgm:spPr/>
      <dgm:t>
        <a:bodyPr/>
        <a:lstStyle/>
        <a:p>
          <a:pPr>
            <a:lnSpc>
              <a:spcPct val="100000"/>
            </a:lnSpc>
          </a:pPr>
          <a:r>
            <a:rPr lang="en-US" b="0" i="0" dirty="0"/>
            <a:t>Knowledge sharing sessions</a:t>
          </a:r>
          <a:endParaRPr lang="en-US" dirty="0"/>
        </a:p>
      </dgm:t>
    </dgm:pt>
    <dgm:pt modelId="{FC57405E-39AB-400C-BD70-491FA9C9551B}" type="parTrans" cxnId="{579ABBF7-BD44-46F6-AEA5-CDA35AA19B69}">
      <dgm:prSet/>
      <dgm:spPr/>
      <dgm:t>
        <a:bodyPr/>
        <a:lstStyle/>
        <a:p>
          <a:endParaRPr lang="en-US"/>
        </a:p>
      </dgm:t>
    </dgm:pt>
    <dgm:pt modelId="{24BB3C19-ADE6-4610-BE9A-71D50259F07C}" type="sibTrans" cxnId="{579ABBF7-BD44-46F6-AEA5-CDA35AA19B69}">
      <dgm:prSet/>
      <dgm:spPr/>
      <dgm:t>
        <a:bodyPr/>
        <a:lstStyle/>
        <a:p>
          <a:endParaRPr lang="en-US"/>
        </a:p>
      </dgm:t>
    </dgm:pt>
    <dgm:pt modelId="{D5FF2A99-C85B-493B-A1F7-53E8E5D43340}">
      <dgm:prSet/>
      <dgm:spPr/>
      <dgm:t>
        <a:bodyPr/>
        <a:lstStyle/>
        <a:p>
          <a:pPr>
            <a:lnSpc>
              <a:spcPct val="100000"/>
            </a:lnSpc>
          </a:pPr>
          <a:r>
            <a:rPr lang="en-US" b="0" i="0"/>
            <a:t>Wiki knowledge base system</a:t>
          </a:r>
          <a:endParaRPr lang="en-US"/>
        </a:p>
      </dgm:t>
    </dgm:pt>
    <dgm:pt modelId="{EBEA5384-47AE-442B-989E-36587533C7AD}" type="parTrans" cxnId="{D2B5ADBD-DE92-4DA5-94DA-52A58B34E668}">
      <dgm:prSet/>
      <dgm:spPr/>
      <dgm:t>
        <a:bodyPr/>
        <a:lstStyle/>
        <a:p>
          <a:endParaRPr lang="en-US"/>
        </a:p>
      </dgm:t>
    </dgm:pt>
    <dgm:pt modelId="{E35E9792-99CE-4C7A-9309-FCD427CD1777}" type="sibTrans" cxnId="{D2B5ADBD-DE92-4DA5-94DA-52A58B34E668}">
      <dgm:prSet/>
      <dgm:spPr/>
      <dgm:t>
        <a:bodyPr/>
        <a:lstStyle/>
        <a:p>
          <a:endParaRPr lang="en-US"/>
        </a:p>
      </dgm:t>
    </dgm:pt>
    <dgm:pt modelId="{3C367DAC-2EAB-4118-8C27-1ED7E0C85480}" type="pres">
      <dgm:prSet presAssocID="{E6B1352E-1909-4985-B7EF-48990268BB28}" presName="root" presStyleCnt="0">
        <dgm:presLayoutVars>
          <dgm:dir/>
          <dgm:resizeHandles val="exact"/>
        </dgm:presLayoutVars>
      </dgm:prSet>
      <dgm:spPr/>
    </dgm:pt>
    <dgm:pt modelId="{467D254E-D4EA-421D-B1A7-7DE2F9DD6DF8}" type="pres">
      <dgm:prSet presAssocID="{CAD80F3A-FBDF-46CD-A19C-D4E86B61DE21}" presName="compNode" presStyleCnt="0"/>
      <dgm:spPr/>
    </dgm:pt>
    <dgm:pt modelId="{0B3DD4EC-3E24-45B7-9174-6A2EC75DDE90}" type="pres">
      <dgm:prSet presAssocID="{CAD80F3A-FBDF-46CD-A19C-D4E86B61DE21}" presName="bgRect" presStyleLbl="bgShp" presStyleIdx="0" presStyleCnt="7" custScaleY="110081"/>
      <dgm:spPr/>
    </dgm:pt>
    <dgm:pt modelId="{9F15FE37-D1F2-4082-B5BE-6F0D64420B6B}" type="pres">
      <dgm:prSet presAssocID="{CAD80F3A-FBDF-46CD-A19C-D4E86B61DE2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A59C3976-2622-45E2-8705-1D0E26589296}" type="pres">
      <dgm:prSet presAssocID="{CAD80F3A-FBDF-46CD-A19C-D4E86B61DE21}" presName="spaceRect" presStyleCnt="0"/>
      <dgm:spPr/>
    </dgm:pt>
    <dgm:pt modelId="{1AA43CDB-05F9-4C77-ADDF-AD7E327785E7}" type="pres">
      <dgm:prSet presAssocID="{CAD80F3A-FBDF-46CD-A19C-D4E86B61DE21}" presName="parTx" presStyleLbl="revTx" presStyleIdx="0" presStyleCnt="7">
        <dgm:presLayoutVars>
          <dgm:chMax val="0"/>
          <dgm:chPref val="0"/>
        </dgm:presLayoutVars>
      </dgm:prSet>
      <dgm:spPr/>
    </dgm:pt>
    <dgm:pt modelId="{1223A3CA-4C5C-4321-B6DD-18FB880FF43B}" type="pres">
      <dgm:prSet presAssocID="{9D5213D4-BCCB-449D-AB08-0AFB9C0F781B}" presName="sibTrans" presStyleCnt="0"/>
      <dgm:spPr/>
    </dgm:pt>
    <dgm:pt modelId="{8B9DAA29-A2FE-4F3D-AB71-9AB5F4261AE0}" type="pres">
      <dgm:prSet presAssocID="{7E649566-77B6-4503-9DDE-D5DEE1522CE9}" presName="compNode" presStyleCnt="0"/>
      <dgm:spPr/>
    </dgm:pt>
    <dgm:pt modelId="{C09BFD46-36EE-4913-9ECC-DC459018CF84}" type="pres">
      <dgm:prSet presAssocID="{7E649566-77B6-4503-9DDE-D5DEE1522CE9}" presName="bgRect" presStyleLbl="bgShp" presStyleIdx="1" presStyleCnt="7" custScaleY="106056"/>
      <dgm:spPr/>
    </dgm:pt>
    <dgm:pt modelId="{09BE140A-D5BE-4FA5-BA8E-E0033E8BB548}" type="pres">
      <dgm:prSet presAssocID="{7E649566-77B6-4503-9DDE-D5DEE1522CE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30378A19-285E-4EA9-9C74-E396FF5B3665}" type="pres">
      <dgm:prSet presAssocID="{7E649566-77B6-4503-9DDE-D5DEE1522CE9}" presName="spaceRect" presStyleCnt="0"/>
      <dgm:spPr/>
    </dgm:pt>
    <dgm:pt modelId="{58116FA5-F4E4-46F4-BF39-4B48EEA3DB08}" type="pres">
      <dgm:prSet presAssocID="{7E649566-77B6-4503-9DDE-D5DEE1522CE9}" presName="parTx" presStyleLbl="revTx" presStyleIdx="1" presStyleCnt="7">
        <dgm:presLayoutVars>
          <dgm:chMax val="0"/>
          <dgm:chPref val="0"/>
        </dgm:presLayoutVars>
      </dgm:prSet>
      <dgm:spPr/>
    </dgm:pt>
    <dgm:pt modelId="{31930AC5-DF44-4D72-B579-9C3C6D943EF7}" type="pres">
      <dgm:prSet presAssocID="{FDBFF1EC-E1B0-45E5-9936-34792B0E0D23}" presName="sibTrans" presStyleCnt="0"/>
      <dgm:spPr/>
    </dgm:pt>
    <dgm:pt modelId="{510CA27B-EBD9-4C89-962B-84071DA6BA14}" type="pres">
      <dgm:prSet presAssocID="{8C608B5F-7422-4BE6-9A7D-5C4D16B16775}" presName="compNode" presStyleCnt="0"/>
      <dgm:spPr/>
    </dgm:pt>
    <dgm:pt modelId="{D8FE3289-1770-4C6E-8E2F-A9FD5F541367}" type="pres">
      <dgm:prSet presAssocID="{8C608B5F-7422-4BE6-9A7D-5C4D16B16775}" presName="bgRect" presStyleLbl="bgShp" presStyleIdx="2" presStyleCnt="7"/>
      <dgm:spPr/>
    </dgm:pt>
    <dgm:pt modelId="{7F622958-414B-4A45-8827-4CCACCA1B7CF}" type="pres">
      <dgm:prSet presAssocID="{8C608B5F-7422-4BE6-9A7D-5C4D16B1677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F3FDC31-01EF-4121-A866-932BC2769E86}" type="pres">
      <dgm:prSet presAssocID="{8C608B5F-7422-4BE6-9A7D-5C4D16B16775}" presName="spaceRect" presStyleCnt="0"/>
      <dgm:spPr/>
    </dgm:pt>
    <dgm:pt modelId="{B3183774-04BE-41F5-BD44-1B046B94AE28}" type="pres">
      <dgm:prSet presAssocID="{8C608B5F-7422-4BE6-9A7D-5C4D16B16775}" presName="parTx" presStyleLbl="revTx" presStyleIdx="2" presStyleCnt="7">
        <dgm:presLayoutVars>
          <dgm:chMax val="0"/>
          <dgm:chPref val="0"/>
        </dgm:presLayoutVars>
      </dgm:prSet>
      <dgm:spPr/>
    </dgm:pt>
    <dgm:pt modelId="{A72052B6-8E60-4614-B9ED-893FB3A3FBD1}" type="pres">
      <dgm:prSet presAssocID="{10B304F4-0748-4781-8BAD-DF88E319A6EE}" presName="sibTrans" presStyleCnt="0"/>
      <dgm:spPr/>
    </dgm:pt>
    <dgm:pt modelId="{9E5BCFE0-7DE8-4D2C-B26E-881B80ED84C2}" type="pres">
      <dgm:prSet presAssocID="{92132719-D4D4-4763-A63F-80DA71356E38}" presName="compNode" presStyleCnt="0"/>
      <dgm:spPr/>
    </dgm:pt>
    <dgm:pt modelId="{06E5A279-8D14-4284-A462-C65C45255C78}" type="pres">
      <dgm:prSet presAssocID="{92132719-D4D4-4763-A63F-80DA71356E38}" presName="bgRect" presStyleLbl="bgShp" presStyleIdx="3" presStyleCnt="7"/>
      <dgm:spPr/>
    </dgm:pt>
    <dgm:pt modelId="{9F362D5F-1F78-46C9-86CF-373AB8A42EDD}" type="pres">
      <dgm:prSet presAssocID="{92132719-D4D4-4763-A63F-80DA71356E3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6DBE2C0B-E9E5-489C-B55A-1EEC45FD3FB7}" type="pres">
      <dgm:prSet presAssocID="{92132719-D4D4-4763-A63F-80DA71356E38}" presName="spaceRect" presStyleCnt="0"/>
      <dgm:spPr/>
    </dgm:pt>
    <dgm:pt modelId="{FB1E331B-E651-4D31-8AE7-CB0444B32484}" type="pres">
      <dgm:prSet presAssocID="{92132719-D4D4-4763-A63F-80DA71356E38}" presName="parTx" presStyleLbl="revTx" presStyleIdx="3" presStyleCnt="7">
        <dgm:presLayoutVars>
          <dgm:chMax val="0"/>
          <dgm:chPref val="0"/>
        </dgm:presLayoutVars>
      </dgm:prSet>
      <dgm:spPr/>
    </dgm:pt>
    <dgm:pt modelId="{DC11AD02-4B66-4A40-8A74-6D79D8E56C66}" type="pres">
      <dgm:prSet presAssocID="{97496581-C582-4E26-ADB4-402E8AC764DD}" presName="sibTrans" presStyleCnt="0"/>
      <dgm:spPr/>
    </dgm:pt>
    <dgm:pt modelId="{8C6A80CE-F4A6-40C0-B37B-F91448999298}" type="pres">
      <dgm:prSet presAssocID="{D49679DC-D62A-4746-96A0-4E07B0021B80}" presName="compNode" presStyleCnt="0"/>
      <dgm:spPr/>
    </dgm:pt>
    <dgm:pt modelId="{1B950844-A467-471A-A218-E95DD9575922}" type="pres">
      <dgm:prSet presAssocID="{D49679DC-D62A-4746-96A0-4E07B0021B80}" presName="bgRect" presStyleLbl="bgShp" presStyleIdx="4" presStyleCnt="7"/>
      <dgm:spPr/>
    </dgm:pt>
    <dgm:pt modelId="{7FD990D8-EC88-4089-8A5C-63347762925B}" type="pres">
      <dgm:prSet presAssocID="{D49679DC-D62A-4746-96A0-4E07B0021B8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6AA1432D-7389-4A38-BC06-8240346311FE}" type="pres">
      <dgm:prSet presAssocID="{D49679DC-D62A-4746-96A0-4E07B0021B80}" presName="spaceRect" presStyleCnt="0"/>
      <dgm:spPr/>
    </dgm:pt>
    <dgm:pt modelId="{B0F30399-BF53-48A4-8B10-0DA3BFE53912}" type="pres">
      <dgm:prSet presAssocID="{D49679DC-D62A-4746-96A0-4E07B0021B80}" presName="parTx" presStyleLbl="revTx" presStyleIdx="4" presStyleCnt="7">
        <dgm:presLayoutVars>
          <dgm:chMax val="0"/>
          <dgm:chPref val="0"/>
        </dgm:presLayoutVars>
      </dgm:prSet>
      <dgm:spPr/>
    </dgm:pt>
    <dgm:pt modelId="{897BFC18-CA07-4868-A1DB-7C1A95232C67}" type="pres">
      <dgm:prSet presAssocID="{FB678B8C-221A-4CD2-83B2-76E669D98728}" presName="sibTrans" presStyleCnt="0"/>
      <dgm:spPr/>
    </dgm:pt>
    <dgm:pt modelId="{58316AEC-B177-4713-8E65-B2D7837BAB18}" type="pres">
      <dgm:prSet presAssocID="{34A699B5-7CDE-49E5-A258-3104483C599F}" presName="compNode" presStyleCnt="0"/>
      <dgm:spPr/>
    </dgm:pt>
    <dgm:pt modelId="{81F4728E-D7D5-4F33-8A62-B55785055569}" type="pres">
      <dgm:prSet presAssocID="{34A699B5-7CDE-49E5-A258-3104483C599F}" presName="bgRect" presStyleLbl="bgShp" presStyleIdx="5" presStyleCnt="7"/>
      <dgm:spPr/>
    </dgm:pt>
    <dgm:pt modelId="{6C948538-3B0F-4B9E-ADE8-A79CE6339D85}" type="pres">
      <dgm:prSet presAssocID="{34A699B5-7CDE-49E5-A258-3104483C599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A5C22A37-D118-46F0-90F0-6AFDDED4A5F0}" type="pres">
      <dgm:prSet presAssocID="{34A699B5-7CDE-49E5-A258-3104483C599F}" presName="spaceRect" presStyleCnt="0"/>
      <dgm:spPr/>
    </dgm:pt>
    <dgm:pt modelId="{B2E5B913-93A0-4CFB-AB94-482F9234143C}" type="pres">
      <dgm:prSet presAssocID="{34A699B5-7CDE-49E5-A258-3104483C599F}" presName="parTx" presStyleLbl="revTx" presStyleIdx="5" presStyleCnt="7">
        <dgm:presLayoutVars>
          <dgm:chMax val="0"/>
          <dgm:chPref val="0"/>
        </dgm:presLayoutVars>
      </dgm:prSet>
      <dgm:spPr/>
    </dgm:pt>
    <dgm:pt modelId="{F996A78D-EFDB-4F7F-AC4A-57154396B469}" type="pres">
      <dgm:prSet presAssocID="{24BB3C19-ADE6-4610-BE9A-71D50259F07C}" presName="sibTrans" presStyleCnt="0"/>
      <dgm:spPr/>
    </dgm:pt>
    <dgm:pt modelId="{D61044E3-9BA5-4119-B0FF-0DA5D5CDD55A}" type="pres">
      <dgm:prSet presAssocID="{D5FF2A99-C85B-493B-A1F7-53E8E5D43340}" presName="compNode" presStyleCnt="0"/>
      <dgm:spPr/>
    </dgm:pt>
    <dgm:pt modelId="{EF9A6DD5-A1A3-4D8F-AE12-30D1DA067FFD}" type="pres">
      <dgm:prSet presAssocID="{D5FF2A99-C85B-493B-A1F7-53E8E5D43340}" presName="bgRect" presStyleLbl="bgShp" presStyleIdx="6" presStyleCnt="7"/>
      <dgm:spPr/>
    </dgm:pt>
    <dgm:pt modelId="{3BCD5D30-EAF4-4128-8E94-EB80FDE3B6EF}" type="pres">
      <dgm:prSet presAssocID="{D5FF2A99-C85B-493B-A1F7-53E8E5D4334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ooks"/>
        </a:ext>
      </dgm:extLst>
    </dgm:pt>
    <dgm:pt modelId="{06C5F098-376B-4D5A-BD67-4D53296A0D9E}" type="pres">
      <dgm:prSet presAssocID="{D5FF2A99-C85B-493B-A1F7-53E8E5D43340}" presName="spaceRect" presStyleCnt="0"/>
      <dgm:spPr/>
    </dgm:pt>
    <dgm:pt modelId="{0AED4A4E-A7CF-40BF-BD30-76BF43A0FA9E}" type="pres">
      <dgm:prSet presAssocID="{D5FF2A99-C85B-493B-A1F7-53E8E5D43340}" presName="parTx" presStyleLbl="revTx" presStyleIdx="6" presStyleCnt="7">
        <dgm:presLayoutVars>
          <dgm:chMax val="0"/>
          <dgm:chPref val="0"/>
        </dgm:presLayoutVars>
      </dgm:prSet>
      <dgm:spPr/>
    </dgm:pt>
  </dgm:ptLst>
  <dgm:cxnLst>
    <dgm:cxn modelId="{DFF4C702-D3F3-48F5-85CB-1F1E9E9A50A8}" type="presOf" srcId="{7E649566-77B6-4503-9DDE-D5DEE1522CE9}" destId="{58116FA5-F4E4-46F4-BF39-4B48EEA3DB08}" srcOrd="0" destOrd="0" presId="urn:microsoft.com/office/officeart/2018/2/layout/IconVerticalSolidList"/>
    <dgm:cxn modelId="{72C57318-B06E-4FD6-84F4-1C26B53735FB}" type="presOf" srcId="{D49679DC-D62A-4746-96A0-4E07B0021B80}" destId="{B0F30399-BF53-48A4-8B10-0DA3BFE53912}" srcOrd="0" destOrd="0" presId="urn:microsoft.com/office/officeart/2018/2/layout/IconVerticalSolidList"/>
    <dgm:cxn modelId="{05F25843-C46F-426D-A9BB-D6E11702EC20}" type="presOf" srcId="{E6B1352E-1909-4985-B7EF-48990268BB28}" destId="{3C367DAC-2EAB-4118-8C27-1ED7E0C85480}" srcOrd="0" destOrd="0" presId="urn:microsoft.com/office/officeart/2018/2/layout/IconVerticalSolidList"/>
    <dgm:cxn modelId="{A0B4B068-C152-4C5E-9388-193E75F94A73}" type="presOf" srcId="{8C608B5F-7422-4BE6-9A7D-5C4D16B16775}" destId="{B3183774-04BE-41F5-BD44-1B046B94AE28}" srcOrd="0" destOrd="0" presId="urn:microsoft.com/office/officeart/2018/2/layout/IconVerticalSolidList"/>
    <dgm:cxn modelId="{C309F54D-29ED-4236-A4B3-D9C58447F722}" srcId="{E6B1352E-1909-4985-B7EF-48990268BB28}" destId="{CAD80F3A-FBDF-46CD-A19C-D4E86B61DE21}" srcOrd="0" destOrd="0" parTransId="{CD698C78-0621-4D2F-9DFE-0720A73C23FF}" sibTransId="{9D5213D4-BCCB-449D-AB08-0AFB9C0F781B}"/>
    <dgm:cxn modelId="{6F2A5551-FFC4-40F6-920F-3E0B233F14B9}" srcId="{E6B1352E-1909-4985-B7EF-48990268BB28}" destId="{7E649566-77B6-4503-9DDE-D5DEE1522CE9}" srcOrd="1" destOrd="0" parTransId="{B3D7D31B-8FF7-4E40-9383-207CED107769}" sibTransId="{FDBFF1EC-E1B0-45E5-9936-34792B0E0D23}"/>
    <dgm:cxn modelId="{4A5A8377-EBE3-485F-9657-6EA57337A495}" srcId="{E6B1352E-1909-4985-B7EF-48990268BB28}" destId="{8C608B5F-7422-4BE6-9A7D-5C4D16B16775}" srcOrd="2" destOrd="0" parTransId="{9822C0BC-395D-43BA-9AEE-7FF9C54D215A}" sibTransId="{10B304F4-0748-4781-8BAD-DF88E319A6EE}"/>
    <dgm:cxn modelId="{9DBBAB7A-ECC1-4606-9A3E-86EA0100A60E}" srcId="{E6B1352E-1909-4985-B7EF-48990268BB28}" destId="{92132719-D4D4-4763-A63F-80DA71356E38}" srcOrd="3" destOrd="0" parTransId="{4C8BF65C-3F91-47DC-8600-1383E8E9E65E}" sibTransId="{97496581-C582-4E26-ADB4-402E8AC764DD}"/>
    <dgm:cxn modelId="{9E0EA392-1A31-4279-8F81-FA3584A2F9F8}" type="presOf" srcId="{34A699B5-7CDE-49E5-A258-3104483C599F}" destId="{B2E5B913-93A0-4CFB-AB94-482F9234143C}" srcOrd="0" destOrd="0" presId="urn:microsoft.com/office/officeart/2018/2/layout/IconVerticalSolidList"/>
    <dgm:cxn modelId="{B0D2C195-E867-438A-A308-F597455993BE}" type="presOf" srcId="{92132719-D4D4-4763-A63F-80DA71356E38}" destId="{FB1E331B-E651-4D31-8AE7-CB0444B32484}" srcOrd="0" destOrd="0" presId="urn:microsoft.com/office/officeart/2018/2/layout/IconVerticalSolidList"/>
    <dgm:cxn modelId="{D2B5ADBD-DE92-4DA5-94DA-52A58B34E668}" srcId="{E6B1352E-1909-4985-B7EF-48990268BB28}" destId="{D5FF2A99-C85B-493B-A1F7-53E8E5D43340}" srcOrd="6" destOrd="0" parTransId="{EBEA5384-47AE-442B-989E-36587533C7AD}" sibTransId="{E35E9792-99CE-4C7A-9309-FCD427CD1777}"/>
    <dgm:cxn modelId="{6BC297D2-7612-4EAE-BE6A-8952909D17AF}" srcId="{E6B1352E-1909-4985-B7EF-48990268BB28}" destId="{D49679DC-D62A-4746-96A0-4E07B0021B80}" srcOrd="4" destOrd="0" parTransId="{A67E024A-FBC8-4161-AFFE-AE2A3FAA7647}" sibTransId="{FB678B8C-221A-4CD2-83B2-76E669D98728}"/>
    <dgm:cxn modelId="{849B3FEC-0C15-402D-8733-304779969412}" type="presOf" srcId="{D5FF2A99-C85B-493B-A1F7-53E8E5D43340}" destId="{0AED4A4E-A7CF-40BF-BD30-76BF43A0FA9E}" srcOrd="0" destOrd="0" presId="urn:microsoft.com/office/officeart/2018/2/layout/IconVerticalSolidList"/>
    <dgm:cxn modelId="{579ABBF7-BD44-46F6-AEA5-CDA35AA19B69}" srcId="{E6B1352E-1909-4985-B7EF-48990268BB28}" destId="{34A699B5-7CDE-49E5-A258-3104483C599F}" srcOrd="5" destOrd="0" parTransId="{FC57405E-39AB-400C-BD70-491FA9C9551B}" sibTransId="{24BB3C19-ADE6-4610-BE9A-71D50259F07C}"/>
    <dgm:cxn modelId="{22DCB4FC-5A11-470E-B2B2-EDBDAB342F36}" type="presOf" srcId="{CAD80F3A-FBDF-46CD-A19C-D4E86B61DE21}" destId="{1AA43CDB-05F9-4C77-ADDF-AD7E327785E7}" srcOrd="0" destOrd="0" presId="urn:microsoft.com/office/officeart/2018/2/layout/IconVerticalSolidList"/>
    <dgm:cxn modelId="{320782E4-8F52-4C30-9678-DAAF3D3F1323}" type="presParOf" srcId="{3C367DAC-2EAB-4118-8C27-1ED7E0C85480}" destId="{467D254E-D4EA-421D-B1A7-7DE2F9DD6DF8}" srcOrd="0" destOrd="0" presId="urn:microsoft.com/office/officeart/2018/2/layout/IconVerticalSolidList"/>
    <dgm:cxn modelId="{3DAFB711-8DF0-4D7F-BECB-30D3E4A1E7C0}" type="presParOf" srcId="{467D254E-D4EA-421D-B1A7-7DE2F9DD6DF8}" destId="{0B3DD4EC-3E24-45B7-9174-6A2EC75DDE90}" srcOrd="0" destOrd="0" presId="urn:microsoft.com/office/officeart/2018/2/layout/IconVerticalSolidList"/>
    <dgm:cxn modelId="{5916E3D9-5AA9-4975-B731-DE9E5523C968}" type="presParOf" srcId="{467D254E-D4EA-421D-B1A7-7DE2F9DD6DF8}" destId="{9F15FE37-D1F2-4082-B5BE-6F0D64420B6B}" srcOrd="1" destOrd="0" presId="urn:microsoft.com/office/officeart/2018/2/layout/IconVerticalSolidList"/>
    <dgm:cxn modelId="{945DAC0A-A999-48C2-80C5-F836475CBFC3}" type="presParOf" srcId="{467D254E-D4EA-421D-B1A7-7DE2F9DD6DF8}" destId="{A59C3976-2622-45E2-8705-1D0E26589296}" srcOrd="2" destOrd="0" presId="urn:microsoft.com/office/officeart/2018/2/layout/IconVerticalSolidList"/>
    <dgm:cxn modelId="{BE9EAB7C-3E6F-4613-8CDD-FD9810BACCB9}" type="presParOf" srcId="{467D254E-D4EA-421D-B1A7-7DE2F9DD6DF8}" destId="{1AA43CDB-05F9-4C77-ADDF-AD7E327785E7}" srcOrd="3" destOrd="0" presId="urn:microsoft.com/office/officeart/2018/2/layout/IconVerticalSolidList"/>
    <dgm:cxn modelId="{272B9A97-0217-41D8-852D-F2F5D315F0DC}" type="presParOf" srcId="{3C367DAC-2EAB-4118-8C27-1ED7E0C85480}" destId="{1223A3CA-4C5C-4321-B6DD-18FB880FF43B}" srcOrd="1" destOrd="0" presId="urn:microsoft.com/office/officeart/2018/2/layout/IconVerticalSolidList"/>
    <dgm:cxn modelId="{CD40B755-50D1-49A1-B47B-11B7A8601B02}" type="presParOf" srcId="{3C367DAC-2EAB-4118-8C27-1ED7E0C85480}" destId="{8B9DAA29-A2FE-4F3D-AB71-9AB5F4261AE0}" srcOrd="2" destOrd="0" presId="urn:microsoft.com/office/officeart/2018/2/layout/IconVerticalSolidList"/>
    <dgm:cxn modelId="{822D0E0E-6C6C-4555-B8B5-F6AF8BB069F8}" type="presParOf" srcId="{8B9DAA29-A2FE-4F3D-AB71-9AB5F4261AE0}" destId="{C09BFD46-36EE-4913-9ECC-DC459018CF84}" srcOrd="0" destOrd="0" presId="urn:microsoft.com/office/officeart/2018/2/layout/IconVerticalSolidList"/>
    <dgm:cxn modelId="{B45031B0-E035-4403-85FF-1465C96E8C88}" type="presParOf" srcId="{8B9DAA29-A2FE-4F3D-AB71-9AB5F4261AE0}" destId="{09BE140A-D5BE-4FA5-BA8E-E0033E8BB548}" srcOrd="1" destOrd="0" presId="urn:microsoft.com/office/officeart/2018/2/layout/IconVerticalSolidList"/>
    <dgm:cxn modelId="{9D085EA1-21A6-4068-B03C-77582B1450FB}" type="presParOf" srcId="{8B9DAA29-A2FE-4F3D-AB71-9AB5F4261AE0}" destId="{30378A19-285E-4EA9-9C74-E396FF5B3665}" srcOrd="2" destOrd="0" presId="urn:microsoft.com/office/officeart/2018/2/layout/IconVerticalSolidList"/>
    <dgm:cxn modelId="{595D0326-C1BE-4DF7-9809-E246AF62BA67}" type="presParOf" srcId="{8B9DAA29-A2FE-4F3D-AB71-9AB5F4261AE0}" destId="{58116FA5-F4E4-46F4-BF39-4B48EEA3DB08}" srcOrd="3" destOrd="0" presId="urn:microsoft.com/office/officeart/2018/2/layout/IconVerticalSolidList"/>
    <dgm:cxn modelId="{003D1FBB-0E75-4CD4-A55B-9F751569254B}" type="presParOf" srcId="{3C367DAC-2EAB-4118-8C27-1ED7E0C85480}" destId="{31930AC5-DF44-4D72-B579-9C3C6D943EF7}" srcOrd="3" destOrd="0" presId="urn:microsoft.com/office/officeart/2018/2/layout/IconVerticalSolidList"/>
    <dgm:cxn modelId="{D9F36CBD-1198-4F3F-A9B1-0CBE16EE35B8}" type="presParOf" srcId="{3C367DAC-2EAB-4118-8C27-1ED7E0C85480}" destId="{510CA27B-EBD9-4C89-962B-84071DA6BA14}" srcOrd="4" destOrd="0" presId="urn:microsoft.com/office/officeart/2018/2/layout/IconVerticalSolidList"/>
    <dgm:cxn modelId="{22BD8AE7-F8D8-4918-8BD5-80DA3BB5F9A0}" type="presParOf" srcId="{510CA27B-EBD9-4C89-962B-84071DA6BA14}" destId="{D8FE3289-1770-4C6E-8E2F-A9FD5F541367}" srcOrd="0" destOrd="0" presId="urn:microsoft.com/office/officeart/2018/2/layout/IconVerticalSolidList"/>
    <dgm:cxn modelId="{5492B5E7-9051-45B2-B189-A6AFD7A96D3B}" type="presParOf" srcId="{510CA27B-EBD9-4C89-962B-84071DA6BA14}" destId="{7F622958-414B-4A45-8827-4CCACCA1B7CF}" srcOrd="1" destOrd="0" presId="urn:microsoft.com/office/officeart/2018/2/layout/IconVerticalSolidList"/>
    <dgm:cxn modelId="{E96B546C-C905-4CD8-8A81-A1E4F1882F99}" type="presParOf" srcId="{510CA27B-EBD9-4C89-962B-84071DA6BA14}" destId="{3F3FDC31-01EF-4121-A866-932BC2769E86}" srcOrd="2" destOrd="0" presId="urn:microsoft.com/office/officeart/2018/2/layout/IconVerticalSolidList"/>
    <dgm:cxn modelId="{028568C4-7431-4B59-A4E1-840642437036}" type="presParOf" srcId="{510CA27B-EBD9-4C89-962B-84071DA6BA14}" destId="{B3183774-04BE-41F5-BD44-1B046B94AE28}" srcOrd="3" destOrd="0" presId="urn:microsoft.com/office/officeart/2018/2/layout/IconVerticalSolidList"/>
    <dgm:cxn modelId="{B9C2C361-6A6A-4DB2-B8A9-282E8DADA217}" type="presParOf" srcId="{3C367DAC-2EAB-4118-8C27-1ED7E0C85480}" destId="{A72052B6-8E60-4614-B9ED-893FB3A3FBD1}" srcOrd="5" destOrd="0" presId="urn:microsoft.com/office/officeart/2018/2/layout/IconVerticalSolidList"/>
    <dgm:cxn modelId="{2DECA276-49A5-4A47-96EE-6111FF7A90C4}" type="presParOf" srcId="{3C367DAC-2EAB-4118-8C27-1ED7E0C85480}" destId="{9E5BCFE0-7DE8-4D2C-B26E-881B80ED84C2}" srcOrd="6" destOrd="0" presId="urn:microsoft.com/office/officeart/2018/2/layout/IconVerticalSolidList"/>
    <dgm:cxn modelId="{85F229F4-7CC2-410B-BF71-67FDDE1CAB4A}" type="presParOf" srcId="{9E5BCFE0-7DE8-4D2C-B26E-881B80ED84C2}" destId="{06E5A279-8D14-4284-A462-C65C45255C78}" srcOrd="0" destOrd="0" presId="urn:microsoft.com/office/officeart/2018/2/layout/IconVerticalSolidList"/>
    <dgm:cxn modelId="{1F3E1D42-7855-4F74-A00D-E9E3E17A1639}" type="presParOf" srcId="{9E5BCFE0-7DE8-4D2C-B26E-881B80ED84C2}" destId="{9F362D5F-1F78-46C9-86CF-373AB8A42EDD}" srcOrd="1" destOrd="0" presId="urn:microsoft.com/office/officeart/2018/2/layout/IconVerticalSolidList"/>
    <dgm:cxn modelId="{A9218FF3-0EFA-4D6E-BA55-C010423FB304}" type="presParOf" srcId="{9E5BCFE0-7DE8-4D2C-B26E-881B80ED84C2}" destId="{6DBE2C0B-E9E5-489C-B55A-1EEC45FD3FB7}" srcOrd="2" destOrd="0" presId="urn:microsoft.com/office/officeart/2018/2/layout/IconVerticalSolidList"/>
    <dgm:cxn modelId="{7F8F4880-B8F2-412A-834D-8872A3CDFEDF}" type="presParOf" srcId="{9E5BCFE0-7DE8-4D2C-B26E-881B80ED84C2}" destId="{FB1E331B-E651-4D31-8AE7-CB0444B32484}" srcOrd="3" destOrd="0" presId="urn:microsoft.com/office/officeart/2018/2/layout/IconVerticalSolidList"/>
    <dgm:cxn modelId="{7D25A798-B8DB-472D-857D-ADEB5015D8A6}" type="presParOf" srcId="{3C367DAC-2EAB-4118-8C27-1ED7E0C85480}" destId="{DC11AD02-4B66-4A40-8A74-6D79D8E56C66}" srcOrd="7" destOrd="0" presId="urn:microsoft.com/office/officeart/2018/2/layout/IconVerticalSolidList"/>
    <dgm:cxn modelId="{0ABFF952-23E0-4D00-B66E-7946AA9B6D6B}" type="presParOf" srcId="{3C367DAC-2EAB-4118-8C27-1ED7E0C85480}" destId="{8C6A80CE-F4A6-40C0-B37B-F91448999298}" srcOrd="8" destOrd="0" presId="urn:microsoft.com/office/officeart/2018/2/layout/IconVerticalSolidList"/>
    <dgm:cxn modelId="{7C949D02-528C-43DE-A3EC-E8EF8B708C6F}" type="presParOf" srcId="{8C6A80CE-F4A6-40C0-B37B-F91448999298}" destId="{1B950844-A467-471A-A218-E95DD9575922}" srcOrd="0" destOrd="0" presId="urn:microsoft.com/office/officeart/2018/2/layout/IconVerticalSolidList"/>
    <dgm:cxn modelId="{891F8478-6330-4DE4-B460-B5DD3642F264}" type="presParOf" srcId="{8C6A80CE-F4A6-40C0-B37B-F91448999298}" destId="{7FD990D8-EC88-4089-8A5C-63347762925B}" srcOrd="1" destOrd="0" presId="urn:microsoft.com/office/officeart/2018/2/layout/IconVerticalSolidList"/>
    <dgm:cxn modelId="{65071B1D-A6C8-4F48-95E8-CD776BB19782}" type="presParOf" srcId="{8C6A80CE-F4A6-40C0-B37B-F91448999298}" destId="{6AA1432D-7389-4A38-BC06-8240346311FE}" srcOrd="2" destOrd="0" presId="urn:microsoft.com/office/officeart/2018/2/layout/IconVerticalSolidList"/>
    <dgm:cxn modelId="{8A6CB680-CCFA-447C-89B7-6B426E4E1F38}" type="presParOf" srcId="{8C6A80CE-F4A6-40C0-B37B-F91448999298}" destId="{B0F30399-BF53-48A4-8B10-0DA3BFE53912}" srcOrd="3" destOrd="0" presId="urn:microsoft.com/office/officeart/2018/2/layout/IconVerticalSolidList"/>
    <dgm:cxn modelId="{F40D6406-CA2E-43AD-9B03-D6E90FD4356E}" type="presParOf" srcId="{3C367DAC-2EAB-4118-8C27-1ED7E0C85480}" destId="{897BFC18-CA07-4868-A1DB-7C1A95232C67}" srcOrd="9" destOrd="0" presId="urn:microsoft.com/office/officeart/2018/2/layout/IconVerticalSolidList"/>
    <dgm:cxn modelId="{38F7E6EB-F888-4A72-A3C0-120095A0A237}" type="presParOf" srcId="{3C367DAC-2EAB-4118-8C27-1ED7E0C85480}" destId="{58316AEC-B177-4713-8E65-B2D7837BAB18}" srcOrd="10" destOrd="0" presId="urn:microsoft.com/office/officeart/2018/2/layout/IconVerticalSolidList"/>
    <dgm:cxn modelId="{30A13173-C563-4C44-8B1E-9BADAFEBF0C5}" type="presParOf" srcId="{58316AEC-B177-4713-8E65-B2D7837BAB18}" destId="{81F4728E-D7D5-4F33-8A62-B55785055569}" srcOrd="0" destOrd="0" presId="urn:microsoft.com/office/officeart/2018/2/layout/IconVerticalSolidList"/>
    <dgm:cxn modelId="{45BCB70A-8D9F-4C74-8157-D7A54D0979C0}" type="presParOf" srcId="{58316AEC-B177-4713-8E65-B2D7837BAB18}" destId="{6C948538-3B0F-4B9E-ADE8-A79CE6339D85}" srcOrd="1" destOrd="0" presId="urn:microsoft.com/office/officeart/2018/2/layout/IconVerticalSolidList"/>
    <dgm:cxn modelId="{92ADE30B-8AF3-4622-AF37-4F68731FAC56}" type="presParOf" srcId="{58316AEC-B177-4713-8E65-B2D7837BAB18}" destId="{A5C22A37-D118-46F0-90F0-6AFDDED4A5F0}" srcOrd="2" destOrd="0" presId="urn:microsoft.com/office/officeart/2018/2/layout/IconVerticalSolidList"/>
    <dgm:cxn modelId="{7C96FAC3-4AC6-472F-8602-5A2F26E17E51}" type="presParOf" srcId="{58316AEC-B177-4713-8E65-B2D7837BAB18}" destId="{B2E5B913-93A0-4CFB-AB94-482F9234143C}" srcOrd="3" destOrd="0" presId="urn:microsoft.com/office/officeart/2018/2/layout/IconVerticalSolidList"/>
    <dgm:cxn modelId="{1636A3A0-4DC7-4382-9B55-AD196BE7B028}" type="presParOf" srcId="{3C367DAC-2EAB-4118-8C27-1ED7E0C85480}" destId="{F996A78D-EFDB-4F7F-AC4A-57154396B469}" srcOrd="11" destOrd="0" presId="urn:microsoft.com/office/officeart/2018/2/layout/IconVerticalSolidList"/>
    <dgm:cxn modelId="{EDEE9EA8-2ADC-446B-AFFD-E6CA47DB4641}" type="presParOf" srcId="{3C367DAC-2EAB-4118-8C27-1ED7E0C85480}" destId="{D61044E3-9BA5-4119-B0FF-0DA5D5CDD55A}" srcOrd="12" destOrd="0" presId="urn:microsoft.com/office/officeart/2018/2/layout/IconVerticalSolidList"/>
    <dgm:cxn modelId="{D0F341B8-7F98-4EC2-B4F9-55AB1F5DC0E4}" type="presParOf" srcId="{D61044E3-9BA5-4119-B0FF-0DA5D5CDD55A}" destId="{EF9A6DD5-A1A3-4D8F-AE12-30D1DA067FFD}" srcOrd="0" destOrd="0" presId="urn:microsoft.com/office/officeart/2018/2/layout/IconVerticalSolidList"/>
    <dgm:cxn modelId="{CF9CE176-0F00-4194-8858-2C16BB6C67D2}" type="presParOf" srcId="{D61044E3-9BA5-4119-B0FF-0DA5D5CDD55A}" destId="{3BCD5D30-EAF4-4128-8E94-EB80FDE3B6EF}" srcOrd="1" destOrd="0" presId="urn:microsoft.com/office/officeart/2018/2/layout/IconVerticalSolidList"/>
    <dgm:cxn modelId="{21B04065-9355-4AAF-8D54-3B9BCEB5268D}" type="presParOf" srcId="{D61044E3-9BA5-4119-B0FF-0DA5D5CDD55A}" destId="{06C5F098-376B-4D5A-BD67-4D53296A0D9E}" srcOrd="2" destOrd="0" presId="urn:microsoft.com/office/officeart/2018/2/layout/IconVerticalSolidList"/>
    <dgm:cxn modelId="{55585EB4-8F2C-42F5-AA64-60A93A2F9989}" type="presParOf" srcId="{D61044E3-9BA5-4119-B0FF-0DA5D5CDD55A}" destId="{0AED4A4E-A7CF-40BF-BD30-76BF43A0FA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DD4EC-3E24-45B7-9174-6A2EC75DDE90}">
      <dsp:nvSpPr>
        <dsp:cNvPr id="0" name=""/>
        <dsp:cNvSpPr/>
      </dsp:nvSpPr>
      <dsp:spPr>
        <a:xfrm>
          <a:off x="0" y="567"/>
          <a:ext cx="5955658" cy="6537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15FE37-D1F2-4082-B5BE-6F0D64420B6B}">
      <dsp:nvSpPr>
        <dsp:cNvPr id="0" name=""/>
        <dsp:cNvSpPr/>
      </dsp:nvSpPr>
      <dsp:spPr>
        <a:xfrm>
          <a:off x="179654" y="164130"/>
          <a:ext cx="326644" cy="326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A43CDB-05F9-4C77-ADDF-AD7E327785E7}">
      <dsp:nvSpPr>
        <dsp:cNvPr id="0" name=""/>
        <dsp:cNvSpPr/>
      </dsp:nvSpPr>
      <dsp:spPr>
        <a:xfrm>
          <a:off x="685953" y="30503"/>
          <a:ext cx="5269704" cy="593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54" tIns="62854" rIns="62854" bIns="62854" numCol="1" spcCol="1270" anchor="ctr" anchorCtr="0">
          <a:noAutofit/>
        </a:bodyPr>
        <a:lstStyle/>
        <a:p>
          <a:pPr marL="0" lvl="0" indent="0" algn="l" defTabSz="711200">
            <a:lnSpc>
              <a:spcPct val="100000"/>
            </a:lnSpc>
            <a:spcBef>
              <a:spcPct val="0"/>
            </a:spcBef>
            <a:spcAft>
              <a:spcPct val="35000"/>
            </a:spcAft>
            <a:buNone/>
          </a:pPr>
          <a:r>
            <a:rPr lang="en-US" sz="1600" b="0" i="0" kern="1200" dirty="0"/>
            <a:t>Pair coding</a:t>
          </a:r>
          <a:endParaRPr lang="en-US" sz="1600" kern="1200" dirty="0"/>
        </a:p>
      </dsp:txBody>
      <dsp:txXfrm>
        <a:off x="685953" y="30503"/>
        <a:ext cx="5269704" cy="593899"/>
      </dsp:txXfrm>
    </dsp:sp>
    <dsp:sp modelId="{C09BFD46-36EE-4913-9ECC-DC459018CF84}">
      <dsp:nvSpPr>
        <dsp:cNvPr id="0" name=""/>
        <dsp:cNvSpPr/>
      </dsp:nvSpPr>
      <dsp:spPr>
        <a:xfrm>
          <a:off x="0" y="802813"/>
          <a:ext cx="5955658" cy="629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E140A-D5BE-4FA5-BA8E-E0033E8BB548}">
      <dsp:nvSpPr>
        <dsp:cNvPr id="0" name=""/>
        <dsp:cNvSpPr/>
      </dsp:nvSpPr>
      <dsp:spPr>
        <a:xfrm>
          <a:off x="179654" y="954423"/>
          <a:ext cx="326644" cy="326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116FA5-F4E4-46F4-BF39-4B48EEA3DB08}">
      <dsp:nvSpPr>
        <dsp:cNvPr id="0" name=""/>
        <dsp:cNvSpPr/>
      </dsp:nvSpPr>
      <dsp:spPr>
        <a:xfrm>
          <a:off x="685953" y="820796"/>
          <a:ext cx="5269704" cy="593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54" tIns="62854" rIns="62854" bIns="62854" numCol="1" spcCol="1270" anchor="ctr" anchorCtr="0">
          <a:noAutofit/>
        </a:bodyPr>
        <a:lstStyle/>
        <a:p>
          <a:pPr marL="0" lvl="0" indent="0" algn="l" defTabSz="711200">
            <a:lnSpc>
              <a:spcPct val="100000"/>
            </a:lnSpc>
            <a:spcBef>
              <a:spcPct val="0"/>
            </a:spcBef>
            <a:spcAft>
              <a:spcPct val="35000"/>
            </a:spcAft>
            <a:buNone/>
          </a:pPr>
          <a:r>
            <a:rPr lang="en-US" sz="1600" b="0" i="0" kern="1200" dirty="0"/>
            <a:t>Documentation</a:t>
          </a:r>
          <a:endParaRPr lang="en-US" sz="1600" kern="1200" dirty="0"/>
        </a:p>
      </dsp:txBody>
      <dsp:txXfrm>
        <a:off x="685953" y="820796"/>
        <a:ext cx="5269704" cy="593899"/>
      </dsp:txXfrm>
    </dsp:sp>
    <dsp:sp modelId="{D8FE3289-1770-4C6E-8E2F-A9FD5F541367}">
      <dsp:nvSpPr>
        <dsp:cNvPr id="0" name=""/>
        <dsp:cNvSpPr/>
      </dsp:nvSpPr>
      <dsp:spPr>
        <a:xfrm>
          <a:off x="0" y="1581154"/>
          <a:ext cx="5955658" cy="5938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622958-414B-4A45-8827-4CCACCA1B7CF}">
      <dsp:nvSpPr>
        <dsp:cNvPr id="0" name=""/>
        <dsp:cNvSpPr/>
      </dsp:nvSpPr>
      <dsp:spPr>
        <a:xfrm>
          <a:off x="179654" y="1714781"/>
          <a:ext cx="326644" cy="326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183774-04BE-41F5-BD44-1B046B94AE28}">
      <dsp:nvSpPr>
        <dsp:cNvPr id="0" name=""/>
        <dsp:cNvSpPr/>
      </dsp:nvSpPr>
      <dsp:spPr>
        <a:xfrm>
          <a:off x="685953" y="1581154"/>
          <a:ext cx="5269704" cy="593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54" tIns="62854" rIns="62854" bIns="62854" numCol="1" spcCol="1270" anchor="ctr" anchorCtr="0">
          <a:noAutofit/>
        </a:bodyPr>
        <a:lstStyle/>
        <a:p>
          <a:pPr marL="0" lvl="0" indent="0" algn="l" defTabSz="711200">
            <a:lnSpc>
              <a:spcPct val="100000"/>
            </a:lnSpc>
            <a:spcBef>
              <a:spcPct val="0"/>
            </a:spcBef>
            <a:spcAft>
              <a:spcPct val="35000"/>
            </a:spcAft>
            <a:buNone/>
          </a:pPr>
          <a:r>
            <a:rPr lang="en-US" sz="1600" b="0" i="0" kern="1200"/>
            <a:t>Code reviews</a:t>
          </a:r>
          <a:endParaRPr lang="en-US" sz="1600" kern="1200"/>
        </a:p>
      </dsp:txBody>
      <dsp:txXfrm>
        <a:off x="685953" y="1581154"/>
        <a:ext cx="5269704" cy="593899"/>
      </dsp:txXfrm>
    </dsp:sp>
    <dsp:sp modelId="{06E5A279-8D14-4284-A462-C65C45255C78}">
      <dsp:nvSpPr>
        <dsp:cNvPr id="0" name=""/>
        <dsp:cNvSpPr/>
      </dsp:nvSpPr>
      <dsp:spPr>
        <a:xfrm>
          <a:off x="0" y="2323528"/>
          <a:ext cx="5955658" cy="5938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362D5F-1F78-46C9-86CF-373AB8A42EDD}">
      <dsp:nvSpPr>
        <dsp:cNvPr id="0" name=""/>
        <dsp:cNvSpPr/>
      </dsp:nvSpPr>
      <dsp:spPr>
        <a:xfrm>
          <a:off x="179654" y="2457155"/>
          <a:ext cx="326644" cy="326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E331B-E651-4D31-8AE7-CB0444B32484}">
      <dsp:nvSpPr>
        <dsp:cNvPr id="0" name=""/>
        <dsp:cNvSpPr/>
      </dsp:nvSpPr>
      <dsp:spPr>
        <a:xfrm>
          <a:off x="685953" y="2323528"/>
          <a:ext cx="5269704" cy="593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54" tIns="62854" rIns="62854" bIns="62854" numCol="1" spcCol="1270" anchor="ctr" anchorCtr="0">
          <a:noAutofit/>
        </a:bodyPr>
        <a:lstStyle/>
        <a:p>
          <a:pPr marL="0" lvl="0" indent="0" algn="l" defTabSz="711200">
            <a:lnSpc>
              <a:spcPct val="100000"/>
            </a:lnSpc>
            <a:spcBef>
              <a:spcPct val="0"/>
            </a:spcBef>
            <a:spcAft>
              <a:spcPct val="35000"/>
            </a:spcAft>
            <a:buNone/>
          </a:pPr>
          <a:r>
            <a:rPr lang="en-US" sz="1600" b="0" i="0" kern="1200"/>
            <a:t>Well commented code</a:t>
          </a:r>
          <a:endParaRPr lang="en-US" sz="1600" kern="1200"/>
        </a:p>
      </dsp:txBody>
      <dsp:txXfrm>
        <a:off x="685953" y="2323528"/>
        <a:ext cx="5269704" cy="593899"/>
      </dsp:txXfrm>
    </dsp:sp>
    <dsp:sp modelId="{1B950844-A467-471A-A218-E95DD9575922}">
      <dsp:nvSpPr>
        <dsp:cNvPr id="0" name=""/>
        <dsp:cNvSpPr/>
      </dsp:nvSpPr>
      <dsp:spPr>
        <a:xfrm>
          <a:off x="0" y="3065902"/>
          <a:ext cx="5955658" cy="5938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990D8-EC88-4089-8A5C-63347762925B}">
      <dsp:nvSpPr>
        <dsp:cNvPr id="0" name=""/>
        <dsp:cNvSpPr/>
      </dsp:nvSpPr>
      <dsp:spPr>
        <a:xfrm>
          <a:off x="179654" y="3199530"/>
          <a:ext cx="326644" cy="326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F30399-BF53-48A4-8B10-0DA3BFE53912}">
      <dsp:nvSpPr>
        <dsp:cNvPr id="0" name=""/>
        <dsp:cNvSpPr/>
      </dsp:nvSpPr>
      <dsp:spPr>
        <a:xfrm>
          <a:off x="685953" y="3065902"/>
          <a:ext cx="5269704" cy="593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54" tIns="62854" rIns="62854" bIns="62854" numCol="1" spcCol="1270" anchor="ctr" anchorCtr="0">
          <a:noAutofit/>
        </a:bodyPr>
        <a:lstStyle/>
        <a:p>
          <a:pPr marL="0" lvl="0" indent="0" algn="l" defTabSz="711200">
            <a:lnSpc>
              <a:spcPct val="100000"/>
            </a:lnSpc>
            <a:spcBef>
              <a:spcPct val="0"/>
            </a:spcBef>
            <a:spcAft>
              <a:spcPct val="35000"/>
            </a:spcAft>
            <a:buNone/>
          </a:pPr>
          <a:r>
            <a:rPr lang="en-US" sz="1600" b="0" i="0" kern="1200"/>
            <a:t>Training</a:t>
          </a:r>
          <a:endParaRPr lang="en-US" sz="1600" kern="1200"/>
        </a:p>
      </dsp:txBody>
      <dsp:txXfrm>
        <a:off x="685953" y="3065902"/>
        <a:ext cx="5269704" cy="593899"/>
      </dsp:txXfrm>
    </dsp:sp>
    <dsp:sp modelId="{81F4728E-D7D5-4F33-8A62-B55785055569}">
      <dsp:nvSpPr>
        <dsp:cNvPr id="0" name=""/>
        <dsp:cNvSpPr/>
      </dsp:nvSpPr>
      <dsp:spPr>
        <a:xfrm>
          <a:off x="0" y="3808277"/>
          <a:ext cx="5955658" cy="5938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48538-3B0F-4B9E-ADE8-A79CE6339D85}">
      <dsp:nvSpPr>
        <dsp:cNvPr id="0" name=""/>
        <dsp:cNvSpPr/>
      </dsp:nvSpPr>
      <dsp:spPr>
        <a:xfrm>
          <a:off x="179654" y="3941904"/>
          <a:ext cx="326644" cy="3266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E5B913-93A0-4CFB-AB94-482F9234143C}">
      <dsp:nvSpPr>
        <dsp:cNvPr id="0" name=""/>
        <dsp:cNvSpPr/>
      </dsp:nvSpPr>
      <dsp:spPr>
        <a:xfrm>
          <a:off x="685953" y="3808277"/>
          <a:ext cx="5269704" cy="593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54" tIns="62854" rIns="62854" bIns="62854" numCol="1" spcCol="1270" anchor="ctr" anchorCtr="0">
          <a:noAutofit/>
        </a:bodyPr>
        <a:lstStyle/>
        <a:p>
          <a:pPr marL="0" lvl="0" indent="0" algn="l" defTabSz="711200">
            <a:lnSpc>
              <a:spcPct val="100000"/>
            </a:lnSpc>
            <a:spcBef>
              <a:spcPct val="0"/>
            </a:spcBef>
            <a:spcAft>
              <a:spcPct val="35000"/>
            </a:spcAft>
            <a:buNone/>
          </a:pPr>
          <a:r>
            <a:rPr lang="en-US" sz="1600" b="0" i="0" kern="1200" dirty="0"/>
            <a:t>Knowledge sharing sessions</a:t>
          </a:r>
          <a:endParaRPr lang="en-US" sz="1600" kern="1200" dirty="0"/>
        </a:p>
      </dsp:txBody>
      <dsp:txXfrm>
        <a:off x="685953" y="3808277"/>
        <a:ext cx="5269704" cy="593899"/>
      </dsp:txXfrm>
    </dsp:sp>
    <dsp:sp modelId="{EF9A6DD5-A1A3-4D8F-AE12-30D1DA067FFD}">
      <dsp:nvSpPr>
        <dsp:cNvPr id="0" name=""/>
        <dsp:cNvSpPr/>
      </dsp:nvSpPr>
      <dsp:spPr>
        <a:xfrm>
          <a:off x="0" y="4550651"/>
          <a:ext cx="5955658" cy="5938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D5D30-EAF4-4128-8E94-EB80FDE3B6EF}">
      <dsp:nvSpPr>
        <dsp:cNvPr id="0" name=""/>
        <dsp:cNvSpPr/>
      </dsp:nvSpPr>
      <dsp:spPr>
        <a:xfrm>
          <a:off x="179654" y="4684278"/>
          <a:ext cx="326644" cy="3266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ED4A4E-A7CF-40BF-BD30-76BF43A0FA9E}">
      <dsp:nvSpPr>
        <dsp:cNvPr id="0" name=""/>
        <dsp:cNvSpPr/>
      </dsp:nvSpPr>
      <dsp:spPr>
        <a:xfrm>
          <a:off x="685953" y="4550651"/>
          <a:ext cx="5269704" cy="593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54" tIns="62854" rIns="62854" bIns="62854" numCol="1" spcCol="1270" anchor="ctr" anchorCtr="0">
          <a:noAutofit/>
        </a:bodyPr>
        <a:lstStyle/>
        <a:p>
          <a:pPr marL="0" lvl="0" indent="0" algn="l" defTabSz="711200">
            <a:lnSpc>
              <a:spcPct val="100000"/>
            </a:lnSpc>
            <a:spcBef>
              <a:spcPct val="0"/>
            </a:spcBef>
            <a:spcAft>
              <a:spcPct val="35000"/>
            </a:spcAft>
            <a:buNone/>
          </a:pPr>
          <a:r>
            <a:rPr lang="en-US" sz="1600" b="0" i="0" kern="1200"/>
            <a:t>Wiki knowledge base system</a:t>
          </a:r>
          <a:endParaRPr lang="en-US" sz="1600" kern="1200"/>
        </a:p>
      </dsp:txBody>
      <dsp:txXfrm>
        <a:off x="685953" y="4550651"/>
        <a:ext cx="5269704" cy="5938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BB61A-D960-48C0-A83C-D978A1DB6691}" type="datetimeFigureOut">
              <a:rPr lang="en-IN" smtClean="0"/>
              <a:t>07-07-2025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FD7F9-A25D-4073-A7A7-76711F49638C}" type="slidenum">
              <a:rPr lang="en-IN" smtClean="0"/>
              <a:t>‹#›</a:t>
            </a:fld>
            <a:endParaRPr lang="en-IN"/>
          </a:p>
        </p:txBody>
      </p:sp>
    </p:spTree>
    <p:extLst>
      <p:ext uri="{BB962C8B-B14F-4D97-AF65-F5344CB8AC3E}">
        <p14:creationId xmlns:p14="http://schemas.microsoft.com/office/powerpoint/2010/main" val="3278364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6FD7F9-A25D-4073-A7A7-76711F49638C}" type="slidenum">
              <a:rPr lang="en-IN" smtClean="0"/>
              <a:t>53</a:t>
            </a:fld>
            <a:endParaRPr lang="en-IN"/>
          </a:p>
        </p:txBody>
      </p:sp>
    </p:spTree>
    <p:extLst>
      <p:ext uri="{BB962C8B-B14F-4D97-AF65-F5344CB8AC3E}">
        <p14:creationId xmlns:p14="http://schemas.microsoft.com/office/powerpoint/2010/main" val="187924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6FD7F9-A25D-4073-A7A7-76711F49638C}" type="slidenum">
              <a:rPr lang="en-IN" smtClean="0"/>
              <a:t>56</a:t>
            </a:fld>
            <a:endParaRPr lang="en-IN"/>
          </a:p>
        </p:txBody>
      </p:sp>
    </p:spTree>
    <p:extLst>
      <p:ext uri="{BB962C8B-B14F-4D97-AF65-F5344CB8AC3E}">
        <p14:creationId xmlns:p14="http://schemas.microsoft.com/office/powerpoint/2010/main" val="200311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6FD7F9-A25D-4073-A7A7-76711F49638C}" type="slidenum">
              <a:rPr lang="en-IN" smtClean="0"/>
              <a:t>57</a:t>
            </a:fld>
            <a:endParaRPr lang="en-IN"/>
          </a:p>
        </p:txBody>
      </p:sp>
    </p:spTree>
    <p:extLst>
      <p:ext uri="{BB962C8B-B14F-4D97-AF65-F5344CB8AC3E}">
        <p14:creationId xmlns:p14="http://schemas.microsoft.com/office/powerpoint/2010/main" val="207832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6FD7F9-A25D-4073-A7A7-76711F49638C}" type="slidenum">
              <a:rPr lang="en-IN" smtClean="0"/>
              <a:t>66</a:t>
            </a:fld>
            <a:endParaRPr lang="en-IN"/>
          </a:p>
        </p:txBody>
      </p:sp>
    </p:spTree>
    <p:extLst>
      <p:ext uri="{BB962C8B-B14F-4D97-AF65-F5344CB8AC3E}">
        <p14:creationId xmlns:p14="http://schemas.microsoft.com/office/powerpoint/2010/main" val="25346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6FD7F9-A25D-4073-A7A7-76711F49638C}" type="slidenum">
              <a:rPr lang="en-IN" smtClean="0"/>
              <a:t>77</a:t>
            </a:fld>
            <a:endParaRPr lang="en-IN"/>
          </a:p>
        </p:txBody>
      </p:sp>
    </p:spTree>
    <p:extLst>
      <p:ext uri="{BB962C8B-B14F-4D97-AF65-F5344CB8AC3E}">
        <p14:creationId xmlns:p14="http://schemas.microsoft.com/office/powerpoint/2010/main" val="55812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6FD7F9-A25D-4073-A7A7-76711F49638C}" type="slidenum">
              <a:rPr lang="en-IN" smtClean="0"/>
              <a:t>79</a:t>
            </a:fld>
            <a:endParaRPr lang="en-IN"/>
          </a:p>
        </p:txBody>
      </p:sp>
    </p:spTree>
    <p:extLst>
      <p:ext uri="{BB962C8B-B14F-4D97-AF65-F5344CB8AC3E}">
        <p14:creationId xmlns:p14="http://schemas.microsoft.com/office/powerpoint/2010/main" val="1892524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B1EF74-1711-4D0B-B447-3E6578CAA8CA}" type="datetime1">
              <a:rPr lang="en-IN" smtClean="0"/>
              <a:t>07-07-2025</a:t>
            </a:fld>
            <a:endParaRPr lang="en-IN"/>
          </a:p>
        </p:txBody>
      </p:sp>
      <p:sp>
        <p:nvSpPr>
          <p:cNvPr id="5" name="Footer Placeholder 4"/>
          <p:cNvSpPr>
            <a:spLocks noGrp="1"/>
          </p:cNvSpPr>
          <p:nvPr>
            <p:ph type="ftr" sz="quarter" idx="11"/>
          </p:nvPr>
        </p:nvSpPr>
        <p:spPr/>
        <p:txBody>
          <a:bodyPr/>
          <a:lstStyle/>
          <a:p>
            <a:r>
              <a:rPr lang="en-IN"/>
              <a:t>Prof. Sujay Srinivas (Dept. of MCA, Surana College (Autonomous))</a:t>
            </a:r>
          </a:p>
        </p:txBody>
      </p:sp>
      <p:sp>
        <p:nvSpPr>
          <p:cNvPr id="6" name="Slide Number Placeholder 5"/>
          <p:cNvSpPr>
            <a:spLocks noGrp="1"/>
          </p:cNvSpPr>
          <p:nvPr>
            <p:ph type="sldNum" sz="quarter" idx="12"/>
          </p:nvPr>
        </p:nvSpPr>
        <p:spPr>
          <a:xfrm>
            <a:off x="9255346" y="2750337"/>
            <a:ext cx="1171888" cy="1356442"/>
          </a:xfrm>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296244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E41850-729F-4494-A87D-2187B5EFA6D5}" type="datetime1">
              <a:rPr lang="en-IN" smtClean="0"/>
              <a:t>07-07-2025</a:t>
            </a:fld>
            <a:endParaRPr lang="en-IN"/>
          </a:p>
        </p:txBody>
      </p:sp>
      <p:sp>
        <p:nvSpPr>
          <p:cNvPr id="6" name="Footer Placeholder 5"/>
          <p:cNvSpPr>
            <a:spLocks noGrp="1"/>
          </p:cNvSpPr>
          <p:nvPr>
            <p:ph type="ftr" sz="quarter" idx="11"/>
          </p:nvPr>
        </p:nvSpPr>
        <p:spPr/>
        <p:txBody>
          <a:bodyPr/>
          <a:lstStyle/>
          <a:p>
            <a:r>
              <a:rPr lang="en-IN"/>
              <a:t>Prof. Sujay Srinivas (Dept. of MCA, Surana College (Autonomous))</a:t>
            </a:r>
          </a:p>
        </p:txBody>
      </p:sp>
      <p:sp>
        <p:nvSpPr>
          <p:cNvPr id="7" name="Slide Number Placeholder 6"/>
          <p:cNvSpPr>
            <a:spLocks noGrp="1"/>
          </p:cNvSpPr>
          <p:nvPr>
            <p:ph type="sldNum" sz="quarter" idx="12"/>
          </p:nvPr>
        </p:nvSpPr>
        <p:spPr>
          <a:xfrm>
            <a:off x="10729455" y="4711309"/>
            <a:ext cx="1154151" cy="1090789"/>
          </a:xfrm>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197755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26DCD5-206F-4EC5-BAB8-A52D8FB0CC4C}" type="datetime1">
              <a:rPr lang="en-IN" smtClean="0"/>
              <a:t>07-07-2025</a:t>
            </a:fld>
            <a:endParaRPr lang="en-IN"/>
          </a:p>
        </p:txBody>
      </p:sp>
      <p:sp>
        <p:nvSpPr>
          <p:cNvPr id="6" name="Footer Placeholder 5"/>
          <p:cNvSpPr>
            <a:spLocks noGrp="1"/>
          </p:cNvSpPr>
          <p:nvPr>
            <p:ph type="ftr" sz="quarter" idx="11"/>
          </p:nvPr>
        </p:nvSpPr>
        <p:spPr/>
        <p:txBody>
          <a:bodyPr/>
          <a:lstStyle/>
          <a:p>
            <a:r>
              <a:rPr lang="en-IN"/>
              <a:t>Prof. Sujay Srinivas (Dept. of MCA, Surana College (Autonomous))</a:t>
            </a:r>
          </a:p>
        </p:txBody>
      </p:sp>
      <p:sp>
        <p:nvSpPr>
          <p:cNvPr id="7" name="Slide Number Placeholder 6"/>
          <p:cNvSpPr>
            <a:spLocks noGrp="1"/>
          </p:cNvSpPr>
          <p:nvPr>
            <p:ph type="sldNum" sz="quarter" idx="12"/>
          </p:nvPr>
        </p:nvSpPr>
        <p:spPr>
          <a:xfrm>
            <a:off x="10729455" y="4711615"/>
            <a:ext cx="1154151" cy="1090789"/>
          </a:xfrm>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2316136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6A39A0-6B73-4733-B794-932F5ED5984F}" type="datetime1">
              <a:rPr lang="en-IN" smtClean="0"/>
              <a:t>07-07-2025</a:t>
            </a:fld>
            <a:endParaRPr lang="en-IN"/>
          </a:p>
        </p:txBody>
      </p:sp>
      <p:sp>
        <p:nvSpPr>
          <p:cNvPr id="6" name="Footer Placeholder 5"/>
          <p:cNvSpPr>
            <a:spLocks noGrp="1"/>
          </p:cNvSpPr>
          <p:nvPr>
            <p:ph type="ftr" sz="quarter" idx="11"/>
          </p:nvPr>
        </p:nvSpPr>
        <p:spPr/>
        <p:txBody>
          <a:bodyPr/>
          <a:lstStyle/>
          <a:p>
            <a:r>
              <a:rPr lang="en-IN"/>
              <a:t>Prof. Sujay Srinivas (Dept. of MCA, Surana College (Autonomous))</a:t>
            </a:r>
          </a:p>
        </p:txBody>
      </p:sp>
      <p:sp>
        <p:nvSpPr>
          <p:cNvPr id="7" name="Slide Number Placeholder 6"/>
          <p:cNvSpPr>
            <a:spLocks noGrp="1"/>
          </p:cNvSpPr>
          <p:nvPr>
            <p:ph type="sldNum" sz="quarter" idx="12"/>
          </p:nvPr>
        </p:nvSpPr>
        <p:spPr>
          <a:xfrm>
            <a:off x="10729455" y="4709925"/>
            <a:ext cx="1154151" cy="1090789"/>
          </a:xfrm>
        </p:spPr>
        <p:txBody>
          <a:bodyPr/>
          <a:lstStyle/>
          <a:p>
            <a:fld id="{F1EFBA18-E61F-48BA-A8BB-ACE9D89C71F5}"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249042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C6AA243-C651-43DA-B056-60C0275133DB}" type="datetime1">
              <a:rPr lang="en-IN" smtClean="0"/>
              <a:t>07-07-2025</a:t>
            </a:fld>
            <a:endParaRPr lang="en-IN"/>
          </a:p>
        </p:txBody>
      </p:sp>
      <p:sp>
        <p:nvSpPr>
          <p:cNvPr id="6" name="Footer Placeholder 5"/>
          <p:cNvSpPr>
            <a:spLocks noGrp="1"/>
          </p:cNvSpPr>
          <p:nvPr>
            <p:ph type="ftr" sz="quarter" idx="11"/>
          </p:nvPr>
        </p:nvSpPr>
        <p:spPr/>
        <p:txBody>
          <a:bodyPr/>
          <a:lstStyle/>
          <a:p>
            <a:r>
              <a:rPr lang="en-IN"/>
              <a:t>Prof. Sujay Srinivas (Dept. of MCA, Surana College (Autonomous))</a:t>
            </a:r>
          </a:p>
        </p:txBody>
      </p:sp>
      <p:sp>
        <p:nvSpPr>
          <p:cNvPr id="7" name="Slide Number Placeholder 6"/>
          <p:cNvSpPr>
            <a:spLocks noGrp="1"/>
          </p:cNvSpPr>
          <p:nvPr>
            <p:ph type="sldNum" sz="quarter" idx="12"/>
          </p:nvPr>
        </p:nvSpPr>
        <p:spPr>
          <a:xfrm>
            <a:off x="10729455" y="4709925"/>
            <a:ext cx="1154151" cy="1090789"/>
          </a:xfrm>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247142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F2E6ED-ECF5-490A-B8F4-DD4EEF848CF6}" type="datetime1">
              <a:rPr lang="en-IN" smtClean="0"/>
              <a:t>07-07-2025</a:t>
            </a:fld>
            <a:endParaRPr lang="en-IN"/>
          </a:p>
        </p:txBody>
      </p:sp>
      <p:sp>
        <p:nvSpPr>
          <p:cNvPr id="4" name="Footer Placeholder 3"/>
          <p:cNvSpPr>
            <a:spLocks noGrp="1"/>
          </p:cNvSpPr>
          <p:nvPr>
            <p:ph type="ftr" sz="quarter" idx="11"/>
          </p:nvPr>
        </p:nvSpPr>
        <p:spPr/>
        <p:txBody>
          <a:bodyPr/>
          <a:lstStyle/>
          <a:p>
            <a:r>
              <a:rPr lang="en-IN"/>
              <a:t>Prof. Sujay Srinivas (Dept. of MCA, Surana College (Autonomous))</a:t>
            </a:r>
          </a:p>
        </p:txBody>
      </p:sp>
      <p:sp>
        <p:nvSpPr>
          <p:cNvPr id="5" name="Slide Number Placeholder 4"/>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2546387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001C237-C2A6-48EC-AF41-9447CCBEB4D2}" type="datetime1">
              <a:rPr lang="en-IN" smtClean="0"/>
              <a:t>07-07-2025</a:t>
            </a:fld>
            <a:endParaRPr lang="en-IN"/>
          </a:p>
        </p:txBody>
      </p:sp>
      <p:sp>
        <p:nvSpPr>
          <p:cNvPr id="4" name="Footer Placeholder 3"/>
          <p:cNvSpPr>
            <a:spLocks noGrp="1"/>
          </p:cNvSpPr>
          <p:nvPr>
            <p:ph type="ftr" sz="quarter" idx="11"/>
          </p:nvPr>
        </p:nvSpPr>
        <p:spPr/>
        <p:txBody>
          <a:bodyPr/>
          <a:lstStyle/>
          <a:p>
            <a:r>
              <a:rPr lang="en-IN"/>
              <a:t>Prof. Sujay Srinivas (Dept. of MCA, Surana College (Autonomous))</a:t>
            </a:r>
          </a:p>
        </p:txBody>
      </p:sp>
      <p:sp>
        <p:nvSpPr>
          <p:cNvPr id="5" name="Slide Number Placeholder 4"/>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2020237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D4A5A-AF6C-43B9-9452-735130D2BCC6}" type="datetime1">
              <a:rPr lang="en-IN" smtClean="0"/>
              <a:t>07-07-2025</a:t>
            </a:fld>
            <a:endParaRPr lang="en-IN"/>
          </a:p>
        </p:txBody>
      </p:sp>
      <p:sp>
        <p:nvSpPr>
          <p:cNvPr id="5" name="Footer Placeholder 4"/>
          <p:cNvSpPr>
            <a:spLocks noGrp="1"/>
          </p:cNvSpPr>
          <p:nvPr>
            <p:ph type="ftr" sz="quarter" idx="11"/>
          </p:nvPr>
        </p:nvSpPr>
        <p:spPr/>
        <p:txBody>
          <a:bodyPr/>
          <a:lstStyle/>
          <a:p>
            <a:r>
              <a:rPr lang="en-IN"/>
              <a:t>Prof. Sujay Srinivas (Dept. of MCA, Surana College (Autonomous))</a:t>
            </a:r>
          </a:p>
        </p:txBody>
      </p:sp>
      <p:sp>
        <p:nvSpPr>
          <p:cNvPr id="6" name="Slide Number Placeholder 5"/>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4257499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32381A1-7945-47E4-B10C-3CA7EB434BCB}" type="datetime1">
              <a:rPr lang="en-IN" smtClean="0"/>
              <a:t>07-07-2025</a:t>
            </a:fld>
            <a:endParaRPr lang="en-IN"/>
          </a:p>
        </p:txBody>
      </p:sp>
      <p:sp>
        <p:nvSpPr>
          <p:cNvPr id="5" name="Footer Placeholder 4"/>
          <p:cNvSpPr>
            <a:spLocks noGrp="1"/>
          </p:cNvSpPr>
          <p:nvPr>
            <p:ph type="ftr" sz="quarter" idx="11"/>
          </p:nvPr>
        </p:nvSpPr>
        <p:spPr>
          <a:xfrm>
            <a:off x="680321" y="5936188"/>
            <a:ext cx="6126805" cy="365125"/>
          </a:xfrm>
        </p:spPr>
        <p:txBody>
          <a:bodyPr/>
          <a:lstStyle/>
          <a:p>
            <a:r>
              <a:rPr lang="en-IN"/>
              <a:t>Prof. Sujay Srinivas (Dept. of MCA, Surana College (Autonomous))</a:t>
            </a:r>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1EFBA18-E61F-48BA-A8BB-ACE9D89C71F5}" type="slidenum">
              <a:rPr lang="en-IN" smtClean="0"/>
              <a:t>‹#›</a:t>
            </a:fld>
            <a:endParaRPr lang="en-IN"/>
          </a:p>
        </p:txBody>
      </p:sp>
    </p:spTree>
    <p:extLst>
      <p:ext uri="{BB962C8B-B14F-4D97-AF65-F5344CB8AC3E}">
        <p14:creationId xmlns:p14="http://schemas.microsoft.com/office/powerpoint/2010/main" val="950227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C93D13-0044-4015-B9B9-A79CD4FCDF99}" type="datetime1">
              <a:rPr lang="en-IN" smtClean="0"/>
              <a:t>07-07-2025</a:t>
            </a:fld>
            <a:endParaRPr lang="en-IN"/>
          </a:p>
        </p:txBody>
      </p:sp>
      <p:sp>
        <p:nvSpPr>
          <p:cNvPr id="5" name="Footer Placeholder 4"/>
          <p:cNvSpPr>
            <a:spLocks noGrp="1"/>
          </p:cNvSpPr>
          <p:nvPr>
            <p:ph type="ftr" sz="quarter" idx="11"/>
          </p:nvPr>
        </p:nvSpPr>
        <p:spPr/>
        <p:txBody>
          <a:bodyPr/>
          <a:lstStyle/>
          <a:p>
            <a:r>
              <a:rPr lang="en-IN"/>
              <a:t>Prof. Sujay Srinivas (Dept. of MCA, Surana College (Autonomous))</a:t>
            </a:r>
          </a:p>
        </p:txBody>
      </p:sp>
      <p:sp>
        <p:nvSpPr>
          <p:cNvPr id="6" name="Slide Number Placeholder 5"/>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223021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1C122-401E-433D-B2A9-C41A24D03316}" type="datetime1">
              <a:rPr lang="en-IN" smtClean="0"/>
              <a:t>07-07-2025</a:t>
            </a:fld>
            <a:endParaRPr lang="en-IN"/>
          </a:p>
        </p:txBody>
      </p:sp>
      <p:sp>
        <p:nvSpPr>
          <p:cNvPr id="5" name="Footer Placeholder 4"/>
          <p:cNvSpPr>
            <a:spLocks noGrp="1"/>
          </p:cNvSpPr>
          <p:nvPr>
            <p:ph type="ftr" sz="quarter" idx="11"/>
          </p:nvPr>
        </p:nvSpPr>
        <p:spPr/>
        <p:txBody>
          <a:bodyPr/>
          <a:lstStyle/>
          <a:p>
            <a:r>
              <a:rPr lang="en-IN"/>
              <a:t>Prof. Sujay Srinivas (Dept. of MCA, Surana College (Autonomous))</a:t>
            </a:r>
          </a:p>
        </p:txBody>
      </p:sp>
      <p:sp>
        <p:nvSpPr>
          <p:cNvPr id="6" name="Slide Number Placeholder 5"/>
          <p:cNvSpPr>
            <a:spLocks noGrp="1"/>
          </p:cNvSpPr>
          <p:nvPr>
            <p:ph type="sldNum" sz="quarter" idx="12"/>
          </p:nvPr>
        </p:nvSpPr>
        <p:spPr>
          <a:xfrm>
            <a:off x="10729455" y="2869895"/>
            <a:ext cx="1154151" cy="1090789"/>
          </a:xfrm>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4188631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E13687-8F8F-4FA0-A5B2-CD85840F99B5}" type="datetime1">
              <a:rPr lang="en-IN" smtClean="0"/>
              <a:t>07-07-2025</a:t>
            </a:fld>
            <a:endParaRPr lang="en-IN"/>
          </a:p>
        </p:txBody>
      </p:sp>
      <p:sp>
        <p:nvSpPr>
          <p:cNvPr id="6" name="Footer Placeholder 5"/>
          <p:cNvSpPr>
            <a:spLocks noGrp="1"/>
          </p:cNvSpPr>
          <p:nvPr>
            <p:ph type="ftr" sz="quarter" idx="11"/>
          </p:nvPr>
        </p:nvSpPr>
        <p:spPr/>
        <p:txBody>
          <a:bodyPr/>
          <a:lstStyle/>
          <a:p>
            <a:r>
              <a:rPr lang="en-IN"/>
              <a:t>Prof. Sujay Srinivas (Dept. of MCA, Surana College (Autonomous))</a:t>
            </a:r>
          </a:p>
        </p:txBody>
      </p:sp>
      <p:sp>
        <p:nvSpPr>
          <p:cNvPr id="7" name="Slide Number Placeholder 6"/>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2631490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524F68-2232-41B9-93C6-47BDED0D0397}" type="datetime1">
              <a:rPr lang="en-IN" smtClean="0"/>
              <a:t>07-07-2025</a:t>
            </a:fld>
            <a:endParaRPr lang="en-IN"/>
          </a:p>
        </p:txBody>
      </p:sp>
      <p:sp>
        <p:nvSpPr>
          <p:cNvPr id="8" name="Footer Placeholder 7"/>
          <p:cNvSpPr>
            <a:spLocks noGrp="1"/>
          </p:cNvSpPr>
          <p:nvPr>
            <p:ph type="ftr" sz="quarter" idx="11"/>
          </p:nvPr>
        </p:nvSpPr>
        <p:spPr/>
        <p:txBody>
          <a:bodyPr/>
          <a:lstStyle/>
          <a:p>
            <a:r>
              <a:rPr lang="en-IN"/>
              <a:t>Prof. Sujay Srinivas (Dept. of MCA, Surana College (Autonomous))</a:t>
            </a:r>
          </a:p>
        </p:txBody>
      </p:sp>
      <p:sp>
        <p:nvSpPr>
          <p:cNvPr id="9" name="Slide Number Placeholder 8"/>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521001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2ABDF2-53E7-4C1D-86A1-8F73D2483117}" type="datetime1">
              <a:rPr lang="en-IN" smtClean="0"/>
              <a:t>07-07-2025</a:t>
            </a:fld>
            <a:endParaRPr lang="en-IN"/>
          </a:p>
        </p:txBody>
      </p:sp>
      <p:sp>
        <p:nvSpPr>
          <p:cNvPr id="4" name="Footer Placeholder 3"/>
          <p:cNvSpPr>
            <a:spLocks noGrp="1"/>
          </p:cNvSpPr>
          <p:nvPr>
            <p:ph type="ftr" sz="quarter" idx="11"/>
          </p:nvPr>
        </p:nvSpPr>
        <p:spPr/>
        <p:txBody>
          <a:bodyPr/>
          <a:lstStyle/>
          <a:p>
            <a:r>
              <a:rPr lang="en-IN"/>
              <a:t>Prof. Sujay Srinivas (Dept. of MCA, Surana College (Autonomous))</a:t>
            </a:r>
          </a:p>
        </p:txBody>
      </p:sp>
      <p:sp>
        <p:nvSpPr>
          <p:cNvPr id="5" name="Slide Number Placeholder 4"/>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1704322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BA823E7-B0B9-4C57-BACD-73B879F25930}" type="datetime1">
              <a:rPr lang="en-IN" smtClean="0"/>
              <a:t>07-07-2025</a:t>
            </a:fld>
            <a:endParaRPr lang="en-IN"/>
          </a:p>
        </p:txBody>
      </p:sp>
      <p:sp>
        <p:nvSpPr>
          <p:cNvPr id="3" name="Footer Placeholder 2"/>
          <p:cNvSpPr>
            <a:spLocks noGrp="1"/>
          </p:cNvSpPr>
          <p:nvPr>
            <p:ph type="ftr" sz="quarter" idx="11"/>
          </p:nvPr>
        </p:nvSpPr>
        <p:spPr/>
        <p:txBody>
          <a:bodyPr/>
          <a:lstStyle/>
          <a:p>
            <a:r>
              <a:rPr lang="en-IN"/>
              <a:t>Prof. Sujay Srinivas (Dept. of MCA, Surana College (Autonomous))</a:t>
            </a:r>
          </a:p>
        </p:txBody>
      </p:sp>
      <p:sp>
        <p:nvSpPr>
          <p:cNvPr id="4" name="Slide Number Placeholder 3"/>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381770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7BA424-64DD-4EB3-A816-B8F444278009}" type="datetime1">
              <a:rPr lang="en-IN" smtClean="0"/>
              <a:t>07-07-2025</a:t>
            </a:fld>
            <a:endParaRPr lang="en-IN"/>
          </a:p>
        </p:txBody>
      </p:sp>
      <p:sp>
        <p:nvSpPr>
          <p:cNvPr id="6" name="Footer Placeholder 5"/>
          <p:cNvSpPr>
            <a:spLocks noGrp="1"/>
          </p:cNvSpPr>
          <p:nvPr>
            <p:ph type="ftr" sz="quarter" idx="11"/>
          </p:nvPr>
        </p:nvSpPr>
        <p:spPr/>
        <p:txBody>
          <a:bodyPr/>
          <a:lstStyle/>
          <a:p>
            <a:r>
              <a:rPr lang="en-IN"/>
              <a:t>Prof. Sujay Srinivas (Dept. of MCA, Surana College (Autonomous))</a:t>
            </a:r>
          </a:p>
        </p:txBody>
      </p:sp>
      <p:sp>
        <p:nvSpPr>
          <p:cNvPr id="7" name="Slide Number Placeholder 6"/>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300267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97DE17-3D1C-4132-B0B2-1D6CF54390F6}" type="datetime1">
              <a:rPr lang="en-IN" smtClean="0"/>
              <a:t>07-07-2025</a:t>
            </a:fld>
            <a:endParaRPr lang="en-IN"/>
          </a:p>
        </p:txBody>
      </p:sp>
      <p:sp>
        <p:nvSpPr>
          <p:cNvPr id="6" name="Footer Placeholder 5"/>
          <p:cNvSpPr>
            <a:spLocks noGrp="1"/>
          </p:cNvSpPr>
          <p:nvPr>
            <p:ph type="ftr" sz="quarter" idx="11"/>
          </p:nvPr>
        </p:nvSpPr>
        <p:spPr/>
        <p:txBody>
          <a:bodyPr/>
          <a:lstStyle/>
          <a:p>
            <a:r>
              <a:rPr lang="en-IN"/>
              <a:t>Prof. Sujay Srinivas (Dept. of MCA, Surana College (Autonomous))</a:t>
            </a:r>
          </a:p>
        </p:txBody>
      </p:sp>
      <p:sp>
        <p:nvSpPr>
          <p:cNvPr id="7" name="Slide Number Placeholder 6"/>
          <p:cNvSpPr>
            <a:spLocks noGrp="1"/>
          </p:cNvSpPr>
          <p:nvPr>
            <p:ph type="sldNum" sz="quarter" idx="12"/>
          </p:nvPr>
        </p:nvSpPr>
        <p:spPr/>
        <p:txBody>
          <a:bodyPr/>
          <a:lstStyle/>
          <a:p>
            <a:fld id="{F1EFBA18-E61F-48BA-A8BB-ACE9D89C71F5}" type="slidenum">
              <a:rPr lang="en-IN" smtClean="0"/>
              <a:t>‹#›</a:t>
            </a:fld>
            <a:endParaRPr lang="en-IN"/>
          </a:p>
        </p:txBody>
      </p:sp>
    </p:spTree>
    <p:extLst>
      <p:ext uri="{BB962C8B-B14F-4D97-AF65-F5344CB8AC3E}">
        <p14:creationId xmlns:p14="http://schemas.microsoft.com/office/powerpoint/2010/main" val="3802663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8C50C3-ABC1-4F2A-BCCA-7CE439FE198E}" type="datetime1">
              <a:rPr lang="en-IN" smtClean="0"/>
              <a:t>07-07-2025</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IN"/>
              <a:t>Prof. Sujay Srinivas (Dept. of MCA, Surana College (Autonomous))</a:t>
            </a: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1EFBA18-E61F-48BA-A8BB-ACE9D89C71F5}" type="slidenum">
              <a:rPr lang="en-IN" smtClean="0"/>
              <a:t>‹#›</a:t>
            </a:fld>
            <a:endParaRPr lang="en-IN"/>
          </a:p>
        </p:txBody>
      </p:sp>
    </p:spTree>
    <p:extLst>
      <p:ext uri="{BB962C8B-B14F-4D97-AF65-F5344CB8AC3E}">
        <p14:creationId xmlns:p14="http://schemas.microsoft.com/office/powerpoint/2010/main" val="28275083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Agile_software_developmen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hyperlink" Target="https://asana.com/resources/continuous-improvemen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6.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6CEA-FFCA-49F9-BE22-17D3ADFFCE09}"/>
              </a:ext>
            </a:extLst>
          </p:cNvPr>
          <p:cNvSpPr>
            <a:spLocks noGrp="1"/>
          </p:cNvSpPr>
          <p:nvPr>
            <p:ph type="ctrTitle"/>
          </p:nvPr>
        </p:nvSpPr>
        <p:spPr>
          <a:xfrm>
            <a:off x="111967" y="3027129"/>
            <a:ext cx="8712489" cy="803742"/>
          </a:xfrm>
        </p:spPr>
        <p:txBody>
          <a:bodyPr/>
          <a:lstStyle/>
          <a:p>
            <a:r>
              <a:rPr lang="en-US" sz="4400" dirty="0"/>
              <a:t>Agile Development and DevOps</a:t>
            </a:r>
            <a:endParaRPr lang="en-IN" sz="4400" dirty="0"/>
          </a:p>
        </p:txBody>
      </p:sp>
      <p:sp>
        <p:nvSpPr>
          <p:cNvPr id="4" name="Title 1">
            <a:extLst>
              <a:ext uri="{FF2B5EF4-FFF2-40B4-BE49-F238E27FC236}">
                <a16:creationId xmlns:a16="http://schemas.microsoft.com/office/drawing/2014/main" id="{AB9322BB-E063-4E5E-8A2A-8B94B190F0F1}"/>
              </a:ext>
            </a:extLst>
          </p:cNvPr>
          <p:cNvSpPr txBox="1">
            <a:spLocks/>
          </p:cNvSpPr>
          <p:nvPr/>
        </p:nvSpPr>
        <p:spPr>
          <a:xfrm>
            <a:off x="9573209" y="3027129"/>
            <a:ext cx="2092015" cy="803742"/>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4400" dirty="0"/>
              <a:t>UNIT - I</a:t>
            </a:r>
            <a:endParaRPr lang="en-IN" sz="4400" dirty="0"/>
          </a:p>
        </p:txBody>
      </p:sp>
    </p:spTree>
    <p:extLst>
      <p:ext uri="{BB962C8B-B14F-4D97-AF65-F5344CB8AC3E}">
        <p14:creationId xmlns:p14="http://schemas.microsoft.com/office/powerpoint/2010/main" val="3631646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080A-A22A-43B7-4A59-F9D829E67ECC}"/>
              </a:ext>
            </a:extLst>
          </p:cNvPr>
          <p:cNvSpPr>
            <a:spLocks noGrp="1"/>
          </p:cNvSpPr>
          <p:nvPr>
            <p:ph type="title"/>
          </p:nvPr>
        </p:nvSpPr>
        <p:spPr/>
        <p:txBody>
          <a:bodyPr/>
          <a:lstStyle/>
          <a:p>
            <a:r>
              <a:rPr lang="en-US" dirty="0"/>
              <a:t>Agile Principles</a:t>
            </a:r>
            <a:endParaRPr lang="en-IN" dirty="0"/>
          </a:p>
        </p:txBody>
      </p:sp>
      <p:sp>
        <p:nvSpPr>
          <p:cNvPr id="3" name="Content Placeholder 2">
            <a:extLst>
              <a:ext uri="{FF2B5EF4-FFF2-40B4-BE49-F238E27FC236}">
                <a16:creationId xmlns:a16="http://schemas.microsoft.com/office/drawing/2014/main" id="{0C5FD290-0627-E92A-5748-E14634707163}"/>
              </a:ext>
            </a:extLst>
          </p:cNvPr>
          <p:cNvSpPr>
            <a:spLocks noGrp="1"/>
          </p:cNvSpPr>
          <p:nvPr>
            <p:ph idx="1"/>
          </p:nvPr>
        </p:nvSpPr>
        <p:spPr>
          <a:xfrm>
            <a:off x="680321" y="2100944"/>
            <a:ext cx="9613861" cy="4593770"/>
          </a:xfrm>
        </p:spPr>
        <p:txBody>
          <a:bodyPr>
            <a:normAutofit/>
          </a:bodyPr>
          <a:lstStyle/>
          <a:p>
            <a:r>
              <a:rPr lang="en-US" b="1" i="0" dirty="0">
                <a:effectLst/>
                <a:latin typeface="inherit"/>
              </a:rPr>
              <a:t>Build projects around motivated individuals</a:t>
            </a:r>
            <a:r>
              <a:rPr lang="en-US" b="0" i="0" dirty="0">
                <a:effectLst/>
                <a:latin typeface="inherit"/>
              </a:rPr>
              <a:t>. </a:t>
            </a:r>
            <a:r>
              <a:rPr lang="en-US" b="0" i="0" dirty="0">
                <a:effectLst/>
                <a:latin typeface="TWK Lausanne"/>
              </a:rPr>
              <a:t>Agile management works best when teams are committed and actively working to achieve a goal.</a:t>
            </a:r>
          </a:p>
          <a:p>
            <a:r>
              <a:rPr lang="en-US" b="1" i="0" dirty="0">
                <a:effectLst/>
                <a:latin typeface="inherit"/>
              </a:rPr>
              <a:t>The most effective way to communicate is face-to-face</a:t>
            </a:r>
            <a:r>
              <a:rPr lang="en-US" b="0" i="0" dirty="0">
                <a:effectLst/>
                <a:latin typeface="inherit"/>
              </a:rPr>
              <a:t>. </a:t>
            </a:r>
            <a:r>
              <a:rPr lang="en-US" b="0" i="0" dirty="0">
                <a:effectLst/>
                <a:latin typeface="TWK Lausanne"/>
              </a:rPr>
              <a:t>If you’re working on a distributed team, spend time communicating in ways that involve face-to-face communication like Zoom calls or daily stand-up meetings. </a:t>
            </a:r>
          </a:p>
          <a:p>
            <a:r>
              <a:rPr lang="en-US" b="1" i="0" dirty="0">
                <a:effectLst/>
                <a:latin typeface="TWK Lausanne"/>
              </a:rPr>
              <a:t> Working software is the primary measure of progress</a:t>
            </a:r>
            <a:r>
              <a:rPr lang="en-US" b="0" i="0" dirty="0">
                <a:effectLst/>
                <a:latin typeface="TWK Lausanne"/>
              </a:rPr>
              <a:t>. The ultimate goal of software development projects is a working product, and the Agile framework supports this by functional software above all.</a:t>
            </a:r>
          </a:p>
          <a:p>
            <a:r>
              <a:rPr lang="en-US" b="1" i="0" dirty="0">
                <a:effectLst/>
                <a:latin typeface="TWK Lausanne"/>
              </a:rPr>
              <a:t>Maintain a sustainable working pace</a:t>
            </a:r>
            <a:r>
              <a:rPr lang="en-US" b="0" i="0" dirty="0">
                <a:effectLst/>
                <a:latin typeface="TWK Lausanne"/>
              </a:rPr>
              <a:t>. Some aspects of Agile project management can be fast.</a:t>
            </a:r>
          </a:p>
          <a:p>
            <a:endParaRPr lang="en-US" b="0" i="0" dirty="0">
              <a:solidFill>
                <a:srgbClr val="0D0D0D"/>
              </a:solidFill>
              <a:effectLst/>
              <a:latin typeface="TWK Lausanne"/>
            </a:endParaRPr>
          </a:p>
          <a:p>
            <a:endParaRPr lang="en-US" b="0" i="0" dirty="0">
              <a:solidFill>
                <a:srgbClr val="0D0D0D"/>
              </a:solidFill>
              <a:effectLst/>
              <a:latin typeface="TWK Lausanne"/>
            </a:endParaRPr>
          </a:p>
          <a:p>
            <a:endParaRPr lang="en-US" b="0" i="0" dirty="0">
              <a:solidFill>
                <a:srgbClr val="0D0D0D"/>
              </a:solidFill>
              <a:effectLst/>
              <a:latin typeface="TWK Lausanne"/>
            </a:endParaRPr>
          </a:p>
          <a:p>
            <a:endParaRPr lang="en-IN" dirty="0"/>
          </a:p>
        </p:txBody>
      </p:sp>
    </p:spTree>
    <p:extLst>
      <p:ext uri="{BB962C8B-B14F-4D97-AF65-F5344CB8AC3E}">
        <p14:creationId xmlns:p14="http://schemas.microsoft.com/office/powerpoint/2010/main" val="210387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DD5FF-E821-8E8E-4A25-5CFF3561EDBE}"/>
              </a:ext>
            </a:extLst>
          </p:cNvPr>
          <p:cNvSpPr>
            <a:spLocks noGrp="1"/>
          </p:cNvSpPr>
          <p:nvPr>
            <p:ph type="title"/>
          </p:nvPr>
        </p:nvSpPr>
        <p:spPr/>
        <p:txBody>
          <a:bodyPr/>
          <a:lstStyle/>
          <a:p>
            <a:r>
              <a:rPr lang="en-US" dirty="0"/>
              <a:t>Agile Principles</a:t>
            </a:r>
            <a:endParaRPr lang="en-IN" dirty="0"/>
          </a:p>
        </p:txBody>
      </p:sp>
      <p:sp>
        <p:nvSpPr>
          <p:cNvPr id="3" name="Content Placeholder 2">
            <a:extLst>
              <a:ext uri="{FF2B5EF4-FFF2-40B4-BE49-F238E27FC236}">
                <a16:creationId xmlns:a16="http://schemas.microsoft.com/office/drawing/2014/main" id="{B2BE8099-F190-3BC2-D847-2DDEADE12800}"/>
              </a:ext>
            </a:extLst>
          </p:cNvPr>
          <p:cNvSpPr>
            <a:spLocks noGrp="1"/>
          </p:cNvSpPr>
          <p:nvPr>
            <p:ph idx="1"/>
          </p:nvPr>
        </p:nvSpPr>
        <p:spPr/>
        <p:txBody>
          <a:bodyPr/>
          <a:lstStyle/>
          <a:p>
            <a:r>
              <a:rPr lang="en-US" b="1" i="0" dirty="0">
                <a:effectLst/>
                <a:latin typeface="inherit"/>
              </a:rPr>
              <a:t>Simplicity is essential</a:t>
            </a:r>
            <a:r>
              <a:rPr lang="en-US" b="0" i="0" dirty="0">
                <a:effectLst/>
                <a:latin typeface="inherit"/>
              </a:rPr>
              <a:t>. </a:t>
            </a:r>
            <a:r>
              <a:rPr lang="en-US" b="0" i="0" dirty="0">
                <a:effectLst/>
                <a:latin typeface="TWK Lausanne"/>
              </a:rPr>
              <a:t>Sometimes the simplest solution is the best solution. Agile development aims to not overcomplicate things and find simple answers to complex problems. </a:t>
            </a:r>
          </a:p>
          <a:p>
            <a:r>
              <a:rPr lang="en-US" b="1" i="0" dirty="0">
                <a:effectLst/>
                <a:latin typeface="inherit"/>
              </a:rPr>
              <a:t>Continuous excellence enhances agility</a:t>
            </a:r>
            <a:r>
              <a:rPr lang="en-US" b="0" i="0" dirty="0">
                <a:effectLst/>
                <a:latin typeface="TWK Lausanne"/>
              </a:rPr>
              <a:t>. If the team develops excellent code in one sprint, they can continue to build off of it the next. Continually creating great work allows teams to move faster in the future. </a:t>
            </a:r>
          </a:p>
          <a:p>
            <a:r>
              <a:rPr lang="en-US" b="1" i="0" dirty="0">
                <a:effectLst/>
                <a:latin typeface="inherit"/>
              </a:rPr>
              <a:t>Self-organizing teams generate the most value</a:t>
            </a:r>
            <a:r>
              <a:rPr lang="en-US" b="0" i="0" dirty="0">
                <a:effectLst/>
                <a:latin typeface="inherit"/>
              </a:rPr>
              <a:t>. </a:t>
            </a:r>
            <a:r>
              <a:rPr lang="en-US" b="0" i="0" dirty="0">
                <a:effectLst/>
                <a:latin typeface="TWK Lausanne"/>
              </a:rPr>
              <a:t>Similar to principle #5, teams become valuable assets to the company as they to deliver continuous improvement.</a:t>
            </a:r>
          </a:p>
          <a:p>
            <a:endParaRPr lang="en-US" b="0" i="0" dirty="0">
              <a:solidFill>
                <a:srgbClr val="0D0D0D"/>
              </a:solidFill>
              <a:effectLst/>
              <a:latin typeface="TWK Lausanne"/>
            </a:endParaRPr>
          </a:p>
          <a:p>
            <a:endParaRPr lang="en-US" b="0" i="0" dirty="0">
              <a:solidFill>
                <a:srgbClr val="0D0D0D"/>
              </a:solidFill>
              <a:effectLst/>
              <a:latin typeface="TWK Lausanne"/>
            </a:endParaRPr>
          </a:p>
          <a:p>
            <a:endParaRPr lang="en-IN" dirty="0"/>
          </a:p>
        </p:txBody>
      </p:sp>
    </p:spTree>
    <p:extLst>
      <p:ext uri="{BB962C8B-B14F-4D97-AF65-F5344CB8AC3E}">
        <p14:creationId xmlns:p14="http://schemas.microsoft.com/office/powerpoint/2010/main" val="532604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EB51-DCBF-A998-0FF8-4F49991A02F1}"/>
              </a:ext>
            </a:extLst>
          </p:cNvPr>
          <p:cNvSpPr>
            <a:spLocks noGrp="1"/>
          </p:cNvSpPr>
          <p:nvPr>
            <p:ph type="title"/>
          </p:nvPr>
        </p:nvSpPr>
        <p:spPr/>
        <p:txBody>
          <a:bodyPr/>
          <a:lstStyle/>
          <a:p>
            <a:r>
              <a:rPr lang="en-US" dirty="0"/>
              <a:t>What are the benefits of Agile?</a:t>
            </a:r>
            <a:endParaRPr lang="en-IN" dirty="0"/>
          </a:p>
        </p:txBody>
      </p:sp>
      <p:pic>
        <p:nvPicPr>
          <p:cNvPr id="5" name="Content Placeholder 4">
            <a:extLst>
              <a:ext uri="{FF2B5EF4-FFF2-40B4-BE49-F238E27FC236}">
                <a16:creationId xmlns:a16="http://schemas.microsoft.com/office/drawing/2014/main" id="{C738E93C-4337-3D63-BF86-E4130EC97526}"/>
              </a:ext>
            </a:extLst>
          </p:cNvPr>
          <p:cNvPicPr>
            <a:picLocks noGrp="1" noChangeAspect="1"/>
          </p:cNvPicPr>
          <p:nvPr>
            <p:ph idx="1"/>
          </p:nvPr>
        </p:nvPicPr>
        <p:blipFill>
          <a:blip r:embed="rId2"/>
          <a:stretch>
            <a:fillRect/>
          </a:stretch>
        </p:blipFill>
        <p:spPr>
          <a:xfrm>
            <a:off x="960702" y="2505909"/>
            <a:ext cx="9053098" cy="3598863"/>
          </a:xfrm>
        </p:spPr>
      </p:pic>
    </p:spTree>
    <p:extLst>
      <p:ext uri="{BB962C8B-B14F-4D97-AF65-F5344CB8AC3E}">
        <p14:creationId xmlns:p14="http://schemas.microsoft.com/office/powerpoint/2010/main" val="33359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6A4A-55C1-C6C3-F2C1-A90632642A6D}"/>
              </a:ext>
            </a:extLst>
          </p:cNvPr>
          <p:cNvSpPr>
            <a:spLocks noGrp="1"/>
          </p:cNvSpPr>
          <p:nvPr>
            <p:ph type="title"/>
          </p:nvPr>
        </p:nvSpPr>
        <p:spPr/>
        <p:txBody>
          <a:bodyPr/>
          <a:lstStyle/>
          <a:p>
            <a:r>
              <a:rPr lang="en-US" dirty="0"/>
              <a:t>What are the benefits of Agile?</a:t>
            </a:r>
            <a:endParaRPr lang="en-IN" dirty="0"/>
          </a:p>
        </p:txBody>
      </p:sp>
      <p:pic>
        <p:nvPicPr>
          <p:cNvPr id="5" name="Content Placeholder 4">
            <a:extLst>
              <a:ext uri="{FF2B5EF4-FFF2-40B4-BE49-F238E27FC236}">
                <a16:creationId xmlns:a16="http://schemas.microsoft.com/office/drawing/2014/main" id="{5190875A-939A-EE6F-B530-3FD57B730519}"/>
              </a:ext>
            </a:extLst>
          </p:cNvPr>
          <p:cNvPicPr>
            <a:picLocks noGrp="1" noChangeAspect="1"/>
          </p:cNvPicPr>
          <p:nvPr>
            <p:ph idx="1"/>
          </p:nvPr>
        </p:nvPicPr>
        <p:blipFill>
          <a:blip r:embed="rId2"/>
          <a:stretch>
            <a:fillRect/>
          </a:stretch>
        </p:blipFill>
        <p:spPr>
          <a:xfrm>
            <a:off x="1637656" y="2505909"/>
            <a:ext cx="6677408" cy="3598863"/>
          </a:xfrm>
        </p:spPr>
      </p:pic>
    </p:spTree>
    <p:extLst>
      <p:ext uri="{BB962C8B-B14F-4D97-AF65-F5344CB8AC3E}">
        <p14:creationId xmlns:p14="http://schemas.microsoft.com/office/powerpoint/2010/main" val="1867557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US" dirty="0"/>
              <a:t>Agile Methodology</a:t>
            </a:r>
            <a:endParaRPr lang="en-IN" dirty="0"/>
          </a:p>
        </p:txBody>
      </p:sp>
      <p:sp>
        <p:nvSpPr>
          <p:cNvPr id="3" name="Rectangle 2">
            <a:extLst>
              <a:ext uri="{FF2B5EF4-FFF2-40B4-BE49-F238E27FC236}">
                <a16:creationId xmlns:a16="http://schemas.microsoft.com/office/drawing/2014/main" id="{A12F5A76-3E15-496D-BDEB-7AFDE5ACBB29}"/>
              </a:ext>
            </a:extLst>
          </p:cNvPr>
          <p:cNvSpPr/>
          <p:nvPr/>
        </p:nvSpPr>
        <p:spPr>
          <a:xfrm>
            <a:off x="680320" y="2063110"/>
            <a:ext cx="9613861" cy="5078313"/>
          </a:xfrm>
          <a:prstGeom prst="rect">
            <a:avLst/>
          </a:prstGeom>
        </p:spPr>
        <p:txBody>
          <a:bodyPr wrap="square">
            <a:spAutoFit/>
          </a:bodyPr>
          <a:lstStyle/>
          <a:p>
            <a:pPr algn="just"/>
            <a:r>
              <a:rPr lang="en-US" b="1" u="sng" dirty="0">
                <a:solidFill>
                  <a:srgbClr val="C00000"/>
                </a:solidFill>
                <a:hlinkClick r:id="rId2">
                  <a:extLst>
                    <a:ext uri="{A12FA001-AC4F-418D-AE19-62706E023703}">
                      <ahyp:hlinkClr xmlns:ahyp="http://schemas.microsoft.com/office/drawing/2018/hyperlinkcolor" val="tx"/>
                    </a:ext>
                  </a:extLst>
                </a:hlinkClick>
              </a:rPr>
              <a:t>Agile methodology</a:t>
            </a:r>
            <a:r>
              <a:rPr lang="en-US" b="1" dirty="0">
                <a:solidFill>
                  <a:srgbClr val="C00000"/>
                </a:solidFill>
              </a:rPr>
              <a:t> </a:t>
            </a:r>
            <a:r>
              <a:rPr lang="en-US" dirty="0"/>
              <a:t>is a type of project management process, agile software development refers to a group of software development methodologies based on iterative development, where requirements and solutions evolve through collaboration between self-organizing cross-functional teams. </a:t>
            </a:r>
          </a:p>
          <a:p>
            <a:pPr algn="just"/>
            <a:endParaRPr lang="en-US" dirty="0"/>
          </a:p>
          <a:p>
            <a:pPr algn="just"/>
            <a:r>
              <a:rPr lang="en-US" dirty="0"/>
              <a:t>Agile methodology is a project management framework that breaks projects down into several dynamic phases</a:t>
            </a:r>
          </a:p>
          <a:p>
            <a:pPr algn="just"/>
            <a:endParaRPr lang="en-US" dirty="0"/>
          </a:p>
          <a:p>
            <a:pPr algn="just"/>
            <a:r>
              <a:rPr lang="en-US" dirty="0"/>
              <a:t>In 1957, people started figuring out new ways to build computer programs. They wanted to make the process better over time, so they came up with  incremental methods.</a:t>
            </a:r>
          </a:p>
          <a:p>
            <a:pPr algn="just"/>
            <a:r>
              <a:rPr lang="en-US" dirty="0"/>
              <a:t> In the 1970s, people started using adaptive software development and evolutionary project management. </a:t>
            </a:r>
          </a:p>
          <a:p>
            <a:pPr algn="just"/>
            <a:r>
              <a:rPr lang="en-US" dirty="0"/>
              <a:t>This means they were adjusting and evolving how they built software. In 1990s, there was a big change. Some people didn't like the  super-planned ways of doing things in software development. </a:t>
            </a:r>
          </a:p>
          <a:p>
            <a:pPr algn="just"/>
            <a:r>
              <a:rPr lang="en-US" dirty="0"/>
              <a:t>They called these old ways "waterfall." So, in response, lighter and more flexible methods showed up.</a:t>
            </a:r>
          </a:p>
          <a:p>
            <a:pPr algn="just"/>
            <a:endParaRPr lang="en-US" dirty="0"/>
          </a:p>
        </p:txBody>
      </p:sp>
    </p:spTree>
    <p:extLst>
      <p:ext uri="{BB962C8B-B14F-4D97-AF65-F5344CB8AC3E}">
        <p14:creationId xmlns:p14="http://schemas.microsoft.com/office/powerpoint/2010/main" val="211447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7638-E1EC-C7AF-392B-4BE06FD8727D}"/>
              </a:ext>
            </a:extLst>
          </p:cNvPr>
          <p:cNvSpPr>
            <a:spLocks noGrp="1"/>
          </p:cNvSpPr>
          <p:nvPr>
            <p:ph type="title"/>
          </p:nvPr>
        </p:nvSpPr>
        <p:spPr/>
        <p:txBody>
          <a:bodyPr/>
          <a:lstStyle/>
          <a:p>
            <a:r>
              <a:rPr lang="en-US" dirty="0"/>
              <a:t>What is the Agile methodology?</a:t>
            </a:r>
            <a:endParaRPr lang="en-IN" dirty="0"/>
          </a:p>
        </p:txBody>
      </p:sp>
      <p:pic>
        <p:nvPicPr>
          <p:cNvPr id="5" name="Content Placeholder 4">
            <a:extLst>
              <a:ext uri="{FF2B5EF4-FFF2-40B4-BE49-F238E27FC236}">
                <a16:creationId xmlns:a16="http://schemas.microsoft.com/office/drawing/2014/main" id="{D01F610E-DF19-FD3A-D0D0-CFB2A1865290}"/>
              </a:ext>
            </a:extLst>
          </p:cNvPr>
          <p:cNvPicPr>
            <a:picLocks noGrp="1" noChangeAspect="1"/>
          </p:cNvPicPr>
          <p:nvPr>
            <p:ph idx="1"/>
          </p:nvPr>
        </p:nvPicPr>
        <p:blipFill>
          <a:blip r:embed="rId2"/>
          <a:stretch>
            <a:fillRect/>
          </a:stretch>
        </p:blipFill>
        <p:spPr>
          <a:xfrm>
            <a:off x="2688151" y="2358572"/>
            <a:ext cx="5338418" cy="3598863"/>
          </a:xfrm>
        </p:spPr>
      </p:pic>
    </p:spTree>
    <p:extLst>
      <p:ext uri="{BB962C8B-B14F-4D97-AF65-F5344CB8AC3E}">
        <p14:creationId xmlns:p14="http://schemas.microsoft.com/office/powerpoint/2010/main" val="1307082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702F24E3-11F1-6D82-B2A2-9E251EF6C8C7}"/>
              </a:ext>
            </a:extLst>
          </p:cNvPr>
          <p:cNvSpPr>
            <a:spLocks noGrp="1"/>
          </p:cNvSpPr>
          <p:nvPr>
            <p:ph type="title"/>
          </p:nvPr>
        </p:nvSpPr>
        <p:spPr>
          <a:xfrm>
            <a:off x="680321" y="1239178"/>
            <a:ext cx="4136123" cy="594987"/>
          </a:xfrm>
        </p:spPr>
        <p:txBody>
          <a:bodyPr>
            <a:noAutofit/>
          </a:bodyPr>
          <a:lstStyle/>
          <a:p>
            <a:pPr fontAlgn="auto"/>
            <a:r>
              <a:rPr lang="en-IN" sz="4000" b="0" i="0" dirty="0">
                <a:effectLst/>
                <a:latin typeface="TWK Lausanne"/>
              </a:rPr>
              <a:t>Kanban</a:t>
            </a:r>
            <a:br>
              <a:rPr lang="en-IN" sz="4000" b="0" i="0" dirty="0">
                <a:effectLst/>
                <a:latin typeface="TWK Lausanne"/>
              </a:rPr>
            </a:br>
            <a:br>
              <a:rPr lang="en-IN" sz="4000" dirty="0"/>
            </a:br>
            <a:endParaRPr lang="en-IN" sz="4000" dirty="0"/>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E1E8E3AD-99D0-E123-08EF-5E7690D4E650}"/>
              </a:ext>
            </a:extLst>
          </p:cNvPr>
          <p:cNvSpPr>
            <a:spLocks noGrp="1"/>
          </p:cNvSpPr>
          <p:nvPr>
            <p:ph idx="1"/>
          </p:nvPr>
        </p:nvSpPr>
        <p:spPr>
          <a:xfrm>
            <a:off x="680321" y="2336873"/>
            <a:ext cx="4136123" cy="3599316"/>
          </a:xfrm>
        </p:spPr>
        <p:txBody>
          <a:bodyPr>
            <a:normAutofit/>
          </a:bodyPr>
          <a:lstStyle/>
          <a:p>
            <a:r>
              <a:rPr lang="en-US" b="1" dirty="0"/>
              <a:t>Kanban</a:t>
            </a:r>
            <a:r>
              <a:rPr lang="en-US" dirty="0"/>
              <a:t> is a method used to </a:t>
            </a:r>
            <a:r>
              <a:rPr lang="en-US" b="1" dirty="0"/>
              <a:t>manage work</a:t>
            </a:r>
            <a:r>
              <a:rPr lang="en-US" dirty="0"/>
              <a:t> visually. It uses a </a:t>
            </a:r>
            <a:r>
              <a:rPr lang="en-US" b="1" dirty="0"/>
              <a:t>board</a:t>
            </a:r>
            <a:r>
              <a:rPr lang="en-US" dirty="0"/>
              <a:t> (often called a Kanban Board) with columns like “To Do,” “In Progress,” and “Done” to </a:t>
            </a:r>
            <a:r>
              <a:rPr lang="en-US" b="1" dirty="0"/>
              <a:t>show the status of tasks</a:t>
            </a:r>
            <a:r>
              <a:rPr lang="en-US" dirty="0"/>
              <a:t>.</a:t>
            </a:r>
          </a:p>
        </p:txBody>
      </p:sp>
      <p:pic>
        <p:nvPicPr>
          <p:cNvPr id="5" name="Content Placeholder 4" descr="A screenshot of a computer&#10;&#10;Description automatically generated">
            <a:extLst>
              <a:ext uri="{FF2B5EF4-FFF2-40B4-BE49-F238E27FC236}">
                <a16:creationId xmlns:a16="http://schemas.microsoft.com/office/drawing/2014/main" id="{862541F0-3E99-5DA7-7BFB-2F55C3B8EFA0}"/>
              </a:ext>
            </a:extLst>
          </p:cNvPr>
          <p:cNvPicPr>
            <a:picLocks noChangeAspect="1"/>
          </p:cNvPicPr>
          <p:nvPr/>
        </p:nvPicPr>
        <p:blipFill>
          <a:blip r:embed="rId4"/>
          <a:stretch>
            <a:fillRect/>
          </a:stretch>
        </p:blipFill>
        <p:spPr>
          <a:xfrm>
            <a:off x="5276090" y="1239179"/>
            <a:ext cx="6303134" cy="434916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146713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ACEF-5E5D-C392-2F13-78EDD002231F}"/>
              </a:ext>
            </a:extLst>
          </p:cNvPr>
          <p:cNvSpPr>
            <a:spLocks noGrp="1"/>
          </p:cNvSpPr>
          <p:nvPr>
            <p:ph type="title"/>
          </p:nvPr>
        </p:nvSpPr>
        <p:spPr/>
        <p:txBody>
          <a:bodyPr/>
          <a:lstStyle/>
          <a:p>
            <a:r>
              <a:rPr lang="en-US" b="0" i="0" dirty="0">
                <a:effectLst/>
                <a:latin typeface="TWK Lausanne"/>
              </a:rPr>
              <a:t>Scrum -</a:t>
            </a:r>
            <a:r>
              <a:rPr lang="en-US" b="0" i="0" dirty="0">
                <a:solidFill>
                  <a:srgbClr val="151B26"/>
                </a:solidFill>
                <a:effectLst/>
                <a:latin typeface="Ghost"/>
              </a:rPr>
              <a:t> </a:t>
            </a:r>
            <a:r>
              <a:rPr lang="en-US" b="0" i="0" dirty="0">
                <a:effectLst/>
                <a:latin typeface="Ghost"/>
              </a:rPr>
              <a:t>The most popular Agile framework</a:t>
            </a:r>
            <a:br>
              <a:rPr lang="en-US" b="0" i="0" dirty="0">
                <a:effectLst/>
                <a:latin typeface="Ghost"/>
              </a:rPr>
            </a:br>
            <a:endParaRPr lang="en-IN" dirty="0"/>
          </a:p>
        </p:txBody>
      </p:sp>
      <p:sp>
        <p:nvSpPr>
          <p:cNvPr id="3" name="Content Placeholder 2">
            <a:extLst>
              <a:ext uri="{FF2B5EF4-FFF2-40B4-BE49-F238E27FC236}">
                <a16:creationId xmlns:a16="http://schemas.microsoft.com/office/drawing/2014/main" id="{51F0029B-BEE0-0B2D-C711-7E388BBF063B}"/>
              </a:ext>
            </a:extLst>
          </p:cNvPr>
          <p:cNvSpPr>
            <a:spLocks noGrp="1"/>
          </p:cNvSpPr>
          <p:nvPr>
            <p:ph idx="1"/>
          </p:nvPr>
        </p:nvSpPr>
        <p:spPr/>
        <p:txBody>
          <a:bodyPr>
            <a:normAutofit lnSpcReduction="10000"/>
          </a:bodyPr>
          <a:lstStyle/>
          <a:p>
            <a:r>
              <a:rPr lang="en-US" b="0" i="0" dirty="0">
                <a:effectLst/>
                <a:latin typeface="TWK Lausanne"/>
              </a:rPr>
              <a:t>Scrum is an Agile framework that helps teams collaborate and get high-impact work done. The Scrum framework provides a blueprint of values, roles, and guidelines to help your team focus on  </a:t>
            </a:r>
            <a:r>
              <a:rPr lang="en-US" b="0" i="0" dirty="0">
                <a:effectLst/>
                <a:latin typeface="TWK Lausanne"/>
                <a:hlinkClick r:id="rId2">
                  <a:extLst>
                    <a:ext uri="{A12FA001-AC4F-418D-AE19-62706E023703}">
                      <ahyp:hlinkClr xmlns:ahyp="http://schemas.microsoft.com/office/drawing/2018/hyperlinkcolor" val="tx"/>
                    </a:ext>
                  </a:extLst>
                </a:hlinkClick>
              </a:rPr>
              <a:t>continuous improvement</a:t>
            </a:r>
            <a:r>
              <a:rPr lang="en-US" b="0" i="0" dirty="0">
                <a:effectLst/>
                <a:latin typeface="TWK Lausanne"/>
              </a:rPr>
              <a:t>.</a:t>
            </a:r>
          </a:p>
          <a:p>
            <a:endParaRPr lang="en-US" dirty="0">
              <a:latin typeface="TWK Lausanne"/>
            </a:endParaRPr>
          </a:p>
          <a:p>
            <a:r>
              <a:rPr lang="en-US" b="0" i="0" dirty="0">
                <a:effectLst/>
                <a:latin typeface="TWK Lausanne"/>
              </a:rPr>
              <a:t>The Scrum workflow breaks large projects into smaller fragments that your team can work on quickly and iteratively. Because the Scrum process builds off of itself and encourages iterative repetition, you can use Scrum to continuously improve upon your deliverables until the entire project is completed.</a:t>
            </a:r>
            <a:endParaRPr lang="en-IN" dirty="0"/>
          </a:p>
        </p:txBody>
      </p:sp>
    </p:spTree>
    <p:extLst>
      <p:ext uri="{BB962C8B-B14F-4D97-AF65-F5344CB8AC3E}">
        <p14:creationId xmlns:p14="http://schemas.microsoft.com/office/powerpoint/2010/main" val="1497380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US" dirty="0"/>
              <a:t>Agile Methodology</a:t>
            </a:r>
            <a:endParaRPr lang="en-IN" dirty="0"/>
          </a:p>
        </p:txBody>
      </p:sp>
      <p:pic>
        <p:nvPicPr>
          <p:cNvPr id="5122" name="Picture 2" descr="The Importance of Agile Methodology in Software Development">
            <a:extLst>
              <a:ext uri="{FF2B5EF4-FFF2-40B4-BE49-F238E27FC236}">
                <a16:creationId xmlns:a16="http://schemas.microsoft.com/office/drawing/2014/main" id="{8C8B18C8-D2E3-4A08-B2BC-D65819998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702" y="2125485"/>
            <a:ext cx="8884596" cy="451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65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E4178-0208-EDDD-B3FC-4E4565D59C52}"/>
              </a:ext>
            </a:extLst>
          </p:cNvPr>
          <p:cNvSpPr>
            <a:spLocks noGrp="1"/>
          </p:cNvSpPr>
          <p:nvPr>
            <p:ph type="title"/>
          </p:nvPr>
        </p:nvSpPr>
        <p:spPr/>
        <p:txBody>
          <a:bodyPr/>
          <a:lstStyle/>
          <a:p>
            <a:r>
              <a:rPr lang="en-IN" b="0" i="0" dirty="0">
                <a:effectLst/>
                <a:latin typeface="TWK Lausanne"/>
              </a:rPr>
              <a:t>Extreme Programming (XP)</a:t>
            </a:r>
            <a:br>
              <a:rPr lang="en-IN" b="0" i="0" dirty="0">
                <a:effectLst/>
                <a:latin typeface="TWK Lausanne"/>
              </a:rPr>
            </a:br>
            <a:endParaRPr lang="en-IN" dirty="0"/>
          </a:p>
        </p:txBody>
      </p:sp>
      <p:sp>
        <p:nvSpPr>
          <p:cNvPr id="3" name="Content Placeholder 2">
            <a:extLst>
              <a:ext uri="{FF2B5EF4-FFF2-40B4-BE49-F238E27FC236}">
                <a16:creationId xmlns:a16="http://schemas.microsoft.com/office/drawing/2014/main" id="{C93BA872-40DC-53DF-6BD4-D6C15F02F7DE}"/>
              </a:ext>
            </a:extLst>
          </p:cNvPr>
          <p:cNvSpPr>
            <a:spLocks noGrp="1"/>
          </p:cNvSpPr>
          <p:nvPr>
            <p:ph idx="1"/>
          </p:nvPr>
        </p:nvSpPr>
        <p:spPr/>
        <p:txBody>
          <a:bodyPr/>
          <a:lstStyle/>
          <a:p>
            <a:r>
              <a:rPr lang="en-US" b="0" i="0" dirty="0">
                <a:effectLst/>
                <a:latin typeface="TWK Lausanne"/>
              </a:rPr>
              <a:t>Extreme Programming (XP) is an Agile framework that outlines values that will allow your team to work together more effectively.  </a:t>
            </a:r>
          </a:p>
          <a:p>
            <a:pPr algn="l" fontAlgn="auto">
              <a:buFont typeface="Arial" panose="020B0604020202020204" pitchFamily="34" charset="0"/>
              <a:buChar char="•"/>
            </a:pPr>
            <a:r>
              <a:rPr lang="en-IN" b="0" i="0" dirty="0">
                <a:effectLst/>
                <a:latin typeface="TWK Lausanne"/>
              </a:rPr>
              <a:t>Communication</a:t>
            </a:r>
          </a:p>
          <a:p>
            <a:pPr algn="l" fontAlgn="auto">
              <a:buFont typeface="Arial" panose="020B0604020202020204" pitchFamily="34" charset="0"/>
              <a:buChar char="•"/>
            </a:pPr>
            <a:r>
              <a:rPr lang="en-IN" b="0" i="0" dirty="0">
                <a:effectLst/>
                <a:latin typeface="TWK Lausanne"/>
              </a:rPr>
              <a:t>Simplicity</a:t>
            </a:r>
          </a:p>
          <a:p>
            <a:pPr algn="l" fontAlgn="auto">
              <a:buFont typeface="Arial" panose="020B0604020202020204" pitchFamily="34" charset="0"/>
              <a:buChar char="•"/>
            </a:pPr>
            <a:r>
              <a:rPr lang="en-IN" b="0" i="0" dirty="0">
                <a:effectLst/>
                <a:latin typeface="TWK Lausanne"/>
              </a:rPr>
              <a:t>Feedback</a:t>
            </a:r>
          </a:p>
          <a:p>
            <a:pPr algn="l" fontAlgn="auto">
              <a:buFont typeface="Arial" panose="020B0604020202020204" pitchFamily="34" charset="0"/>
              <a:buChar char="•"/>
            </a:pPr>
            <a:r>
              <a:rPr lang="en-IN" b="0" i="0" dirty="0">
                <a:effectLst/>
                <a:latin typeface="TWK Lausanne"/>
              </a:rPr>
              <a:t>Courage</a:t>
            </a:r>
          </a:p>
          <a:p>
            <a:endParaRPr lang="en-IN" dirty="0"/>
          </a:p>
        </p:txBody>
      </p:sp>
    </p:spTree>
    <p:extLst>
      <p:ext uri="{BB962C8B-B14F-4D97-AF65-F5344CB8AC3E}">
        <p14:creationId xmlns:p14="http://schemas.microsoft.com/office/powerpoint/2010/main" val="3296883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1D98-A73C-4215-B4C8-6A6BB8ECC32B}"/>
              </a:ext>
            </a:extLst>
          </p:cNvPr>
          <p:cNvSpPr>
            <a:spLocks noGrp="1"/>
          </p:cNvSpPr>
          <p:nvPr>
            <p:ph type="title"/>
          </p:nvPr>
        </p:nvSpPr>
        <p:spPr/>
        <p:txBody>
          <a:bodyPr/>
          <a:lstStyle/>
          <a:p>
            <a:r>
              <a:rPr lang="en-US" dirty="0"/>
              <a:t>What is Agile?</a:t>
            </a:r>
            <a:endParaRPr lang="en-IN" dirty="0"/>
          </a:p>
        </p:txBody>
      </p:sp>
      <p:pic>
        <p:nvPicPr>
          <p:cNvPr id="7" name="Content Placeholder 6" descr="A diagram of a diagram&#10;&#10;Description automatically generated with medium confidence">
            <a:extLst>
              <a:ext uri="{FF2B5EF4-FFF2-40B4-BE49-F238E27FC236}">
                <a16:creationId xmlns:a16="http://schemas.microsoft.com/office/drawing/2014/main" id="{A2B1C91E-5079-D537-D227-8C217C69A6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4768" y="2558290"/>
            <a:ext cx="7104006" cy="3552003"/>
          </a:xfrm>
        </p:spPr>
      </p:pic>
    </p:spTree>
    <p:extLst>
      <p:ext uri="{BB962C8B-B14F-4D97-AF65-F5344CB8AC3E}">
        <p14:creationId xmlns:p14="http://schemas.microsoft.com/office/powerpoint/2010/main" val="463747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0F1D-6D31-97A9-9EE8-D57E12A99071}"/>
              </a:ext>
            </a:extLst>
          </p:cNvPr>
          <p:cNvSpPr>
            <a:spLocks noGrp="1"/>
          </p:cNvSpPr>
          <p:nvPr>
            <p:ph type="title"/>
          </p:nvPr>
        </p:nvSpPr>
        <p:spPr/>
        <p:txBody>
          <a:bodyPr/>
          <a:lstStyle/>
          <a:p>
            <a:r>
              <a:rPr lang="en-US" dirty="0"/>
              <a:t>comparison between the Agile vs Waterfall Methodology</a:t>
            </a:r>
            <a:endParaRPr lang="en-IN" dirty="0"/>
          </a:p>
        </p:txBody>
      </p:sp>
      <p:pic>
        <p:nvPicPr>
          <p:cNvPr id="5" name="Content Placeholder 4">
            <a:extLst>
              <a:ext uri="{FF2B5EF4-FFF2-40B4-BE49-F238E27FC236}">
                <a16:creationId xmlns:a16="http://schemas.microsoft.com/office/drawing/2014/main" id="{4F878BE6-F180-E846-D284-6CAB94A84AB1}"/>
              </a:ext>
            </a:extLst>
          </p:cNvPr>
          <p:cNvPicPr>
            <a:picLocks noGrp="1" noChangeAspect="1"/>
          </p:cNvPicPr>
          <p:nvPr>
            <p:ph idx="1"/>
          </p:nvPr>
        </p:nvPicPr>
        <p:blipFill>
          <a:blip r:embed="rId2"/>
          <a:stretch>
            <a:fillRect/>
          </a:stretch>
        </p:blipFill>
        <p:spPr>
          <a:xfrm>
            <a:off x="1698172" y="2086429"/>
            <a:ext cx="6300176" cy="4575503"/>
          </a:xfrm>
        </p:spPr>
      </p:pic>
    </p:spTree>
    <p:extLst>
      <p:ext uri="{BB962C8B-B14F-4D97-AF65-F5344CB8AC3E}">
        <p14:creationId xmlns:p14="http://schemas.microsoft.com/office/powerpoint/2010/main" val="3902090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80" name="Picture 207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82" name="Picture 2081">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84" name="Picture 2083">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86" name="Rectangle 2085">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88" name="Rectangle 2087">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90" name="Rectangle 2089">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2" name="Picture 2091">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094" name="Rectangle 2093">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6" name="Picture 2095">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098" name="Rectangle 2097">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a:t>Agile Mindset</a:t>
            </a:r>
          </a:p>
        </p:txBody>
      </p:sp>
      <p:pic>
        <p:nvPicPr>
          <p:cNvPr id="4" name="Picture 3" descr="A diagram of a person's body&#10;&#10;Description automatically generated with medium confidence">
            <a:extLst>
              <a:ext uri="{FF2B5EF4-FFF2-40B4-BE49-F238E27FC236}">
                <a16:creationId xmlns:a16="http://schemas.microsoft.com/office/drawing/2014/main" id="{5615B9A7-A2BC-7047-A7A4-3206F1F1E9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4606" y="1707236"/>
            <a:ext cx="6260963" cy="344352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72641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94406-49FC-9B2E-A799-0FDE902678B8}"/>
              </a:ext>
            </a:extLst>
          </p:cNvPr>
          <p:cNvSpPr>
            <a:spLocks noGrp="1"/>
          </p:cNvSpPr>
          <p:nvPr>
            <p:ph type="title"/>
          </p:nvPr>
        </p:nvSpPr>
        <p:spPr/>
        <p:txBody>
          <a:bodyPr/>
          <a:lstStyle/>
          <a:p>
            <a:r>
              <a:rPr lang="en-US" b="1" i="0" dirty="0">
                <a:effectLst/>
                <a:latin typeface="Roboto" panose="02000000000000000000" pitchFamily="2" charset="0"/>
              </a:rPr>
              <a:t>What Is An Agile Mindset?</a:t>
            </a:r>
            <a:br>
              <a:rPr lang="en-US" b="1" i="0" dirty="0">
                <a:solidFill>
                  <a:srgbClr val="000000"/>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59165613-13B6-506B-39CE-AD9CC2CFF9AB}"/>
              </a:ext>
            </a:extLst>
          </p:cNvPr>
          <p:cNvSpPr>
            <a:spLocks noGrp="1"/>
          </p:cNvSpPr>
          <p:nvPr>
            <p:ph idx="1"/>
          </p:nvPr>
        </p:nvSpPr>
        <p:spPr>
          <a:xfrm>
            <a:off x="680321" y="2336872"/>
            <a:ext cx="9613861" cy="4521127"/>
          </a:xfrm>
        </p:spPr>
        <p:txBody>
          <a:bodyPr>
            <a:normAutofit/>
          </a:bodyPr>
          <a:lstStyle/>
          <a:p>
            <a:r>
              <a:rPr lang="en-US" b="0" i="0" dirty="0">
                <a:effectLst/>
                <a:latin typeface="Roboto" panose="02000000000000000000" pitchFamily="2" charset="0"/>
              </a:rPr>
              <a:t>In today’s fast-moving and constantly changing business world, old and strict corporate methods no longer work well. Companies need to be flexible and creative to keep up with changing customer needs and market trends. That’s why having an agile mindset is now so important.</a:t>
            </a:r>
          </a:p>
          <a:p>
            <a:r>
              <a:rPr lang="en-US" b="0" i="0" dirty="0">
                <a:effectLst/>
                <a:latin typeface="Roboto" panose="02000000000000000000" pitchFamily="2" charset="0"/>
              </a:rPr>
              <a:t>An agile mindset focuses on “being agile” as a foundation for success in “doing agile.” It is defined by the four values and described by the twelve principles of the Agile Manifesto and then manifested through an unlimited number of practices and different ways of working.</a:t>
            </a:r>
          </a:p>
          <a:p>
            <a:r>
              <a:rPr lang="en-US" b="0" i="0" dirty="0">
                <a:effectLst/>
                <a:latin typeface="Roboto" panose="02000000000000000000" pitchFamily="2" charset="0"/>
              </a:rPr>
              <a:t>The four values of the Agile Manifesto are the foundation of an agile mindset. In a world full of methodologies and frameworks</a:t>
            </a:r>
            <a:endParaRPr lang="en-IN" dirty="0"/>
          </a:p>
        </p:txBody>
      </p:sp>
    </p:spTree>
    <p:extLst>
      <p:ext uri="{BB962C8B-B14F-4D97-AF65-F5344CB8AC3E}">
        <p14:creationId xmlns:p14="http://schemas.microsoft.com/office/powerpoint/2010/main" val="4024645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D105-ADF3-B991-7FE4-0DB4EE98606D}"/>
              </a:ext>
            </a:extLst>
          </p:cNvPr>
          <p:cNvSpPr>
            <a:spLocks noGrp="1"/>
          </p:cNvSpPr>
          <p:nvPr>
            <p:ph type="title"/>
          </p:nvPr>
        </p:nvSpPr>
        <p:spPr/>
        <p:txBody>
          <a:bodyPr/>
          <a:lstStyle/>
          <a:p>
            <a:pPr algn="l"/>
            <a:r>
              <a:rPr lang="en-US" b="1" i="0" dirty="0">
                <a:effectLst/>
                <a:latin typeface="Roboto" panose="02000000000000000000" pitchFamily="2" charset="0"/>
              </a:rPr>
              <a:t>How to Develop an Agile Mindset</a:t>
            </a:r>
          </a:p>
        </p:txBody>
      </p:sp>
      <p:sp>
        <p:nvSpPr>
          <p:cNvPr id="3" name="Content Placeholder 2">
            <a:extLst>
              <a:ext uri="{FF2B5EF4-FFF2-40B4-BE49-F238E27FC236}">
                <a16:creationId xmlns:a16="http://schemas.microsoft.com/office/drawing/2014/main" id="{332ED9F0-FF18-D0B0-1009-59B3BE625DB6}"/>
              </a:ext>
            </a:extLst>
          </p:cNvPr>
          <p:cNvSpPr>
            <a:spLocks noGrp="1"/>
          </p:cNvSpPr>
          <p:nvPr>
            <p:ph idx="1"/>
          </p:nvPr>
        </p:nvSpPr>
        <p:spPr/>
        <p:txBody>
          <a:bodyPr/>
          <a:lstStyle/>
          <a:p>
            <a:r>
              <a:rPr lang="en-IN" b="1" i="0" dirty="0">
                <a:effectLst/>
                <a:latin typeface="Roboto" panose="02000000000000000000" pitchFamily="2" charset="0"/>
              </a:rPr>
              <a:t>Continuous Learning</a:t>
            </a:r>
          </a:p>
          <a:p>
            <a:r>
              <a:rPr lang="en-IN" b="1" i="0" dirty="0">
                <a:effectLst/>
                <a:latin typeface="Roboto" panose="02000000000000000000" pitchFamily="2" charset="0"/>
              </a:rPr>
              <a:t>Experimentation and Innovation</a:t>
            </a:r>
            <a:endParaRPr lang="en-IN" b="1" dirty="0">
              <a:latin typeface="Roboto" panose="02000000000000000000" pitchFamily="2" charset="0"/>
            </a:endParaRPr>
          </a:p>
          <a:p>
            <a:r>
              <a:rPr lang="en-IN" b="1" i="0" dirty="0">
                <a:effectLst/>
                <a:latin typeface="Roboto" panose="02000000000000000000" pitchFamily="2" charset="0"/>
              </a:rPr>
              <a:t>Practice Adaptability</a:t>
            </a:r>
          </a:p>
          <a:p>
            <a:r>
              <a:rPr lang="en-IN" b="1" i="0" dirty="0">
                <a:effectLst/>
                <a:latin typeface="Roboto" panose="02000000000000000000" pitchFamily="2" charset="0"/>
              </a:rPr>
              <a:t> Collaboration and Communication</a:t>
            </a:r>
            <a:endParaRPr lang="en-IN" b="1" dirty="0">
              <a:latin typeface="Roboto" panose="02000000000000000000" pitchFamily="2" charset="0"/>
            </a:endParaRPr>
          </a:p>
          <a:p>
            <a:r>
              <a:rPr lang="en-IN" b="1" i="0" dirty="0">
                <a:effectLst/>
                <a:latin typeface="Roboto" panose="02000000000000000000" pitchFamily="2" charset="0"/>
              </a:rPr>
              <a:t>Adopt a Customer-Approach</a:t>
            </a:r>
          </a:p>
          <a:p>
            <a:r>
              <a:rPr lang="en-IN" b="1" i="0" dirty="0">
                <a:effectLst/>
                <a:latin typeface="Roboto" panose="02000000000000000000" pitchFamily="2" charset="0"/>
              </a:rPr>
              <a:t>Improve</a:t>
            </a:r>
            <a:endParaRPr lang="en-IN" dirty="0"/>
          </a:p>
        </p:txBody>
      </p:sp>
    </p:spTree>
    <p:extLst>
      <p:ext uri="{BB962C8B-B14F-4D97-AF65-F5344CB8AC3E}">
        <p14:creationId xmlns:p14="http://schemas.microsoft.com/office/powerpoint/2010/main" val="1773188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IN" b="1" dirty="0"/>
              <a:t>Agile Delivery</a:t>
            </a:r>
          </a:p>
        </p:txBody>
      </p:sp>
      <p:sp>
        <p:nvSpPr>
          <p:cNvPr id="4" name="Rectangle 3">
            <a:extLst>
              <a:ext uri="{FF2B5EF4-FFF2-40B4-BE49-F238E27FC236}">
                <a16:creationId xmlns:a16="http://schemas.microsoft.com/office/drawing/2014/main" id="{7BA039FC-29C2-4486-B443-D9EE7514CD53}"/>
              </a:ext>
            </a:extLst>
          </p:cNvPr>
          <p:cNvSpPr/>
          <p:nvPr/>
        </p:nvSpPr>
        <p:spPr>
          <a:xfrm>
            <a:off x="680320" y="2413337"/>
            <a:ext cx="9613861" cy="1015663"/>
          </a:xfrm>
          <a:prstGeom prst="rect">
            <a:avLst/>
          </a:prstGeom>
        </p:spPr>
        <p:txBody>
          <a:bodyPr wrap="square">
            <a:spAutoFit/>
          </a:bodyPr>
          <a:lstStyle/>
          <a:p>
            <a:r>
              <a:rPr lang="en-US" sz="2000" dirty="0"/>
              <a:t>Agile delivery is an iterative approach to software delivery in which teams build software incrementally at the beginning of a project rather than delivering it all at once upon completion.</a:t>
            </a:r>
            <a:endParaRPr lang="en-IN" sz="2000" dirty="0"/>
          </a:p>
        </p:txBody>
      </p:sp>
      <p:sp>
        <p:nvSpPr>
          <p:cNvPr id="5" name="Rectangle 4">
            <a:extLst>
              <a:ext uri="{FF2B5EF4-FFF2-40B4-BE49-F238E27FC236}">
                <a16:creationId xmlns:a16="http://schemas.microsoft.com/office/drawing/2014/main" id="{11BDE490-4D8B-4AD1-8A01-3DE82F55DF60}"/>
              </a:ext>
            </a:extLst>
          </p:cNvPr>
          <p:cNvSpPr/>
          <p:nvPr/>
        </p:nvSpPr>
        <p:spPr>
          <a:xfrm>
            <a:off x="680320" y="3817096"/>
            <a:ext cx="5391476" cy="1938992"/>
          </a:xfrm>
          <a:prstGeom prst="rect">
            <a:avLst/>
          </a:prstGeom>
        </p:spPr>
        <p:txBody>
          <a:bodyPr wrap="none">
            <a:spAutoFit/>
          </a:bodyPr>
          <a:lstStyle/>
          <a:p>
            <a:r>
              <a:rPr lang="en-US" sz="2000" dirty="0"/>
              <a:t>The key principles of Agile software delivery:</a:t>
            </a:r>
          </a:p>
          <a:p>
            <a:endParaRPr lang="en-US" sz="2000" dirty="0"/>
          </a:p>
          <a:p>
            <a:pPr marL="342900" indent="-342900">
              <a:buAutoNum type="arabicPeriod"/>
            </a:pPr>
            <a:r>
              <a:rPr lang="en-IN" sz="2000" dirty="0"/>
              <a:t>Collaboration</a:t>
            </a:r>
          </a:p>
          <a:p>
            <a:pPr marL="342900" indent="-342900">
              <a:buAutoNum type="arabicPeriod"/>
            </a:pPr>
            <a:r>
              <a:rPr lang="en-IN" sz="2000" dirty="0"/>
              <a:t>Customer focus</a:t>
            </a:r>
          </a:p>
          <a:p>
            <a:pPr marL="342900" indent="-342900">
              <a:buAutoNum type="arabicPeriod"/>
            </a:pPr>
            <a:r>
              <a:rPr lang="en-IN" sz="2000" dirty="0"/>
              <a:t>Value-based prioritization</a:t>
            </a:r>
          </a:p>
          <a:p>
            <a:pPr marL="342900" indent="-342900">
              <a:buAutoNum type="arabicPeriod"/>
            </a:pPr>
            <a:r>
              <a:rPr lang="en-IN" sz="2000" dirty="0"/>
              <a:t>Iterative development</a:t>
            </a:r>
            <a:endParaRPr lang="en-US" sz="2000" dirty="0"/>
          </a:p>
        </p:txBody>
      </p:sp>
      <p:pic>
        <p:nvPicPr>
          <p:cNvPr id="3074" name="Picture 2" descr="Agile Delivery - MetaCado Business Solutions">
            <a:extLst>
              <a:ext uri="{FF2B5EF4-FFF2-40B4-BE49-F238E27FC236}">
                <a16:creationId xmlns:a16="http://schemas.microsoft.com/office/drawing/2014/main" id="{45CB6B31-1340-4EC5-89F1-1C0D30C92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549" y="3296857"/>
            <a:ext cx="3546324" cy="328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8205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IN" b="1" dirty="0"/>
              <a:t>Agile Suitability</a:t>
            </a:r>
          </a:p>
        </p:txBody>
      </p:sp>
      <p:sp>
        <p:nvSpPr>
          <p:cNvPr id="4" name="Rectangle 3">
            <a:extLst>
              <a:ext uri="{FF2B5EF4-FFF2-40B4-BE49-F238E27FC236}">
                <a16:creationId xmlns:a16="http://schemas.microsoft.com/office/drawing/2014/main" id="{7BA039FC-29C2-4486-B443-D9EE7514CD53}"/>
              </a:ext>
            </a:extLst>
          </p:cNvPr>
          <p:cNvSpPr/>
          <p:nvPr/>
        </p:nvSpPr>
        <p:spPr>
          <a:xfrm>
            <a:off x="680319" y="2413337"/>
            <a:ext cx="6580451" cy="4801314"/>
          </a:xfrm>
          <a:prstGeom prst="rect">
            <a:avLst/>
          </a:prstGeom>
        </p:spPr>
        <p:txBody>
          <a:bodyPr wrap="square">
            <a:spAutoFit/>
          </a:bodyPr>
          <a:lstStyle/>
          <a:p>
            <a:r>
              <a:rPr lang="en-US" dirty="0"/>
              <a:t>Agile practices offer a great way of monitoring and controlling  product development cycles.</a:t>
            </a:r>
          </a:p>
          <a:p>
            <a:endParaRPr lang="en-US" dirty="0"/>
          </a:p>
          <a:p>
            <a:r>
              <a:rPr lang="en-US" dirty="0"/>
              <a:t>Agile allows product owners to adjust requirements and priorities along the way to take advantage of opportunities and ultimately deliver a better product to all the project stakeholders.</a:t>
            </a:r>
          </a:p>
          <a:p>
            <a:endParaRPr lang="en-US" sz="2000" dirty="0"/>
          </a:p>
          <a:p>
            <a:r>
              <a:rPr lang="en-US" sz="2000" dirty="0"/>
              <a:t>According to the Agile Practice Guide (2017)</a:t>
            </a:r>
          </a:p>
          <a:p>
            <a:endParaRPr lang="en-US" sz="2000" dirty="0"/>
          </a:p>
          <a:p>
            <a:r>
              <a:rPr lang="en-IN" sz="2000" b="1" dirty="0"/>
              <a:t>These approaches use</a:t>
            </a:r>
          </a:p>
          <a:p>
            <a:r>
              <a:rPr lang="en-US" sz="2000" dirty="0"/>
              <a:t>Very short feedback loops </a:t>
            </a:r>
          </a:p>
          <a:p>
            <a:r>
              <a:rPr lang="en-US" sz="2000" dirty="0"/>
              <a:t>Frequent adaptation of process </a:t>
            </a:r>
          </a:p>
          <a:p>
            <a:r>
              <a:rPr lang="en-US" sz="2000" dirty="0"/>
              <a:t>Regularly updated plans, </a:t>
            </a:r>
          </a:p>
          <a:p>
            <a:r>
              <a:rPr lang="en-US" sz="2000" dirty="0"/>
              <a:t>and Frequent delivery.</a:t>
            </a:r>
            <a:endParaRPr lang="en-IN" sz="2000" dirty="0"/>
          </a:p>
          <a:p>
            <a:endParaRPr lang="en-IN" sz="2000" b="1" dirty="0"/>
          </a:p>
        </p:txBody>
      </p:sp>
      <p:pic>
        <p:nvPicPr>
          <p:cNvPr id="4098" name="Picture 2" descr="https://miro.medium.com/v2/resize:fit:875/0*6oYUbxAt2_ZrJAW-">
            <a:extLst>
              <a:ext uri="{FF2B5EF4-FFF2-40B4-BE49-F238E27FC236}">
                <a16:creationId xmlns:a16="http://schemas.microsoft.com/office/drawing/2014/main" id="{BF8F2EBF-5BCA-421C-82E1-E1A3A867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337" y="2413337"/>
            <a:ext cx="3834682" cy="3855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84719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B315-B7F4-2068-275E-544DEB568F6C}"/>
              </a:ext>
            </a:extLst>
          </p:cNvPr>
          <p:cNvSpPr>
            <a:spLocks noGrp="1"/>
          </p:cNvSpPr>
          <p:nvPr>
            <p:ph type="title"/>
          </p:nvPr>
        </p:nvSpPr>
        <p:spPr/>
        <p:txBody>
          <a:bodyPr/>
          <a:lstStyle/>
          <a:p>
            <a:r>
              <a:rPr lang="en-IN" b="1" dirty="0"/>
              <a:t>Agile Suitability</a:t>
            </a:r>
            <a:endParaRPr lang="en-IN" dirty="0"/>
          </a:p>
        </p:txBody>
      </p:sp>
      <p:sp>
        <p:nvSpPr>
          <p:cNvPr id="3" name="Content Placeholder 2">
            <a:extLst>
              <a:ext uri="{FF2B5EF4-FFF2-40B4-BE49-F238E27FC236}">
                <a16:creationId xmlns:a16="http://schemas.microsoft.com/office/drawing/2014/main" id="{F8609FF7-5F19-4C6E-393B-0F59C18A1334}"/>
              </a:ext>
            </a:extLst>
          </p:cNvPr>
          <p:cNvSpPr>
            <a:spLocks noGrp="1"/>
          </p:cNvSpPr>
          <p:nvPr>
            <p:ph idx="1"/>
          </p:nvPr>
        </p:nvSpPr>
        <p:spPr/>
        <p:txBody>
          <a:bodyPr>
            <a:normAutofit fontScale="92500" lnSpcReduction="10000"/>
          </a:bodyPr>
          <a:lstStyle/>
          <a:p>
            <a:r>
              <a:rPr lang="en-US" b="1" dirty="0"/>
              <a:t>Culture</a:t>
            </a:r>
            <a:r>
              <a:rPr lang="en-US" dirty="0"/>
              <a:t>. Is it a supportive environment with buy-in for the approach and trust in the team</a:t>
            </a:r>
          </a:p>
          <a:p>
            <a:r>
              <a:rPr lang="en-US" b="1" dirty="0"/>
              <a:t>Team</a:t>
            </a:r>
            <a:r>
              <a:rPr lang="en-US" dirty="0"/>
              <a:t>. Is the team of a suitable size to be successful in adopting agile; do its members have the necessary experience and access to business representatives to succeed</a:t>
            </a:r>
          </a:p>
          <a:p>
            <a:r>
              <a:rPr lang="en-US" b="1" dirty="0"/>
              <a:t>Project</a:t>
            </a:r>
            <a:r>
              <a:rPr lang="en-US" dirty="0"/>
              <a:t>. Are there high rates of change Is incremental delivery possible</a:t>
            </a:r>
          </a:p>
          <a:p>
            <a:pPr marL="0" indent="0">
              <a:buNone/>
            </a:pPr>
            <a:r>
              <a:rPr lang="en-US" b="1" dirty="0"/>
              <a:t>Life Cycle For Your Project</a:t>
            </a:r>
          </a:p>
          <a:p>
            <a:pPr marL="0" indent="0">
              <a:buNone/>
            </a:pPr>
            <a:r>
              <a:rPr lang="en-US" dirty="0"/>
              <a:t>➟ Timeboxing </a:t>
            </a:r>
          </a:p>
          <a:p>
            <a:pPr marL="0" indent="0">
              <a:buNone/>
            </a:pPr>
            <a:r>
              <a:rPr lang="en-US" dirty="0"/>
              <a:t>➟ User involvement</a:t>
            </a:r>
          </a:p>
          <a:p>
            <a:pPr marL="0" indent="0">
              <a:buNone/>
            </a:pPr>
            <a:r>
              <a:rPr lang="en-US" dirty="0"/>
              <a:t>➟ incremental development.</a:t>
            </a:r>
            <a:endParaRPr lang="en-IN" dirty="0"/>
          </a:p>
        </p:txBody>
      </p:sp>
    </p:spTree>
    <p:extLst>
      <p:ext uri="{BB962C8B-B14F-4D97-AF65-F5344CB8AC3E}">
        <p14:creationId xmlns:p14="http://schemas.microsoft.com/office/powerpoint/2010/main" val="387105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127" name="Picture 512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129" name="Picture 51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5131" name="Picture 51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5133" name="Rectangle 513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5135" name="Rectangle 513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5137" name="Rectangle 5136">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9" name="Picture 5138">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5141" name="Rectangle 5140">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3" name="Picture 5142">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5145" name="Rectangle 5144">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a:xfrm>
            <a:off x="111247" y="2063262"/>
            <a:ext cx="4684688" cy="2661138"/>
          </a:xfrm>
        </p:spPr>
        <p:txBody>
          <a:bodyPr vert="horz" lIns="91440" tIns="45720" rIns="91440" bIns="45720" rtlCol="0" anchor="ctr">
            <a:noAutofit/>
          </a:bodyPr>
          <a:lstStyle/>
          <a:p>
            <a:pPr algn="r"/>
            <a:r>
              <a:rPr lang="en-US" sz="4800" b="1" dirty="0"/>
              <a:t>Agile Life Cycle Development</a:t>
            </a:r>
          </a:p>
        </p:txBody>
      </p:sp>
      <p:pic>
        <p:nvPicPr>
          <p:cNvPr id="5122" name="Picture 2" descr="Managing the Agile Product Development Life Cycle Training – EDUCORE">
            <a:extLst>
              <a:ext uri="{FF2B5EF4-FFF2-40B4-BE49-F238E27FC236}">
                <a16:creationId xmlns:a16="http://schemas.microsoft.com/office/drawing/2014/main" id="{EE9E8AC7-CAE9-4F3D-892A-76C71E39DA0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052745" y="773826"/>
            <a:ext cx="7028009" cy="5288576"/>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815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151" name="Picture 615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153" name="Picture 615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6155" name="Picture 615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6157" name="Rectangle 615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159" name="Rectangle 615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6161" name="Rectangle 6160">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63" name="Picture 6162">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6165" name="Rectangle 6164">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67" name="Picture 6166">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6169" name="Rectangle 6168">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a:xfrm>
            <a:off x="116731" y="2063262"/>
            <a:ext cx="4601183" cy="2557376"/>
          </a:xfrm>
        </p:spPr>
        <p:txBody>
          <a:bodyPr vert="horz" lIns="91440" tIns="45720" rIns="91440" bIns="45720" rtlCol="0" anchor="ctr">
            <a:normAutofit/>
          </a:bodyPr>
          <a:lstStyle/>
          <a:p>
            <a:pPr algn="r"/>
            <a:r>
              <a:rPr lang="en-US" sz="4200" b="1" dirty="0"/>
              <a:t>The Iron Triangle</a:t>
            </a:r>
          </a:p>
        </p:txBody>
      </p:sp>
      <p:pic>
        <p:nvPicPr>
          <p:cNvPr id="6146" name="Picture 2" descr="Mastering Agile: Keeping Projects on Track, on Time, &amp; on Budget">
            <a:extLst>
              <a:ext uri="{FF2B5EF4-FFF2-40B4-BE49-F238E27FC236}">
                <a16:creationId xmlns:a16="http://schemas.microsoft.com/office/drawing/2014/main" id="{39B70862-DBC9-4AF2-91F2-EB5B0FB70663}"/>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003727" y="1185624"/>
            <a:ext cx="7145309" cy="448675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1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8" name="Rectangle 47">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7CCDDEB-8375-34AF-1814-53C1AC4032C5}"/>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b="1" i="0" dirty="0">
                <a:effectLst/>
              </a:rPr>
              <a:t>The Iron Triangle</a:t>
            </a:r>
            <a:br>
              <a:rPr lang="en-US" sz="2400" b="1" i="0" dirty="0">
                <a:effectLst/>
              </a:rPr>
            </a:br>
            <a:endParaRPr lang="en-US" sz="2400" dirty="0"/>
          </a:p>
        </p:txBody>
      </p:sp>
      <p:pic>
        <p:nvPicPr>
          <p:cNvPr id="52" name="Picture 51">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8BCA4D46-6390-8EC9-FCC9-84422D5D5BAE}"/>
              </a:ext>
            </a:extLst>
          </p:cNvPr>
          <p:cNvSpPr>
            <a:spLocks noGrp="1"/>
          </p:cNvSpPr>
          <p:nvPr>
            <p:ph idx="1"/>
          </p:nvPr>
        </p:nvSpPr>
        <p:spPr>
          <a:xfrm>
            <a:off x="680321" y="2336873"/>
            <a:ext cx="3656289" cy="3599316"/>
          </a:xfrm>
        </p:spPr>
        <p:txBody>
          <a:bodyPr vert="horz" lIns="91440" tIns="45720" rIns="91440" bIns="45720" rtlCol="0">
            <a:normAutofit/>
          </a:bodyPr>
          <a:lstStyle/>
          <a:p>
            <a:r>
              <a:rPr lang="en-US" sz="1600" b="0" i="0" dirty="0">
                <a:effectLst/>
              </a:rPr>
              <a:t>The term "iron triangle" can refer to two distinct concepts: project management and US politics. In project management, it's a model representing the interconnected relationship between scope, time, and cost.</a:t>
            </a:r>
          </a:p>
          <a:p>
            <a:r>
              <a:rPr lang="en-US" sz="1600" b="0" i="0" dirty="0">
                <a:effectLst/>
              </a:rPr>
              <a:t> In US politics, it describes the relationship between committees, the </a:t>
            </a:r>
            <a:r>
              <a:rPr lang="en-IN" sz="1600" dirty="0"/>
              <a:t>Government agencies</a:t>
            </a:r>
            <a:r>
              <a:rPr lang="en-US" sz="1600" b="0" i="0" dirty="0">
                <a:effectLst/>
              </a:rPr>
              <a:t>, and interest groups </a:t>
            </a:r>
          </a:p>
          <a:p>
            <a:r>
              <a:rPr lang="en-US" sz="1600" b="0" i="0" dirty="0">
                <a:effectLst/>
              </a:rPr>
              <a:t>The original iron triangle has three points: scope, resources, and time.</a:t>
            </a:r>
          </a:p>
          <a:p>
            <a:endParaRPr lang="en-US" sz="1600" dirty="0"/>
          </a:p>
        </p:txBody>
      </p:sp>
      <p:pic>
        <p:nvPicPr>
          <p:cNvPr id="5" name="Picture 4">
            <a:extLst>
              <a:ext uri="{FF2B5EF4-FFF2-40B4-BE49-F238E27FC236}">
                <a16:creationId xmlns:a16="http://schemas.microsoft.com/office/drawing/2014/main" id="{88027D62-07EA-764A-1A46-93A626A2D648}"/>
              </a:ext>
            </a:extLst>
          </p:cNvPr>
          <p:cNvPicPr>
            <a:picLocks noChangeAspect="1"/>
          </p:cNvPicPr>
          <p:nvPr/>
        </p:nvPicPr>
        <p:blipFill>
          <a:blip r:embed="rId4"/>
          <a:srcRect l="12004" r="24930" b="-1"/>
          <a:stretch>
            <a:fillRect/>
          </a:stretch>
        </p:blipFill>
        <p:spPr>
          <a:xfrm>
            <a:off x="5338613" y="640080"/>
            <a:ext cx="6144432"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4043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1D98-A73C-4215-B4C8-6A6BB8ECC32B}"/>
              </a:ext>
            </a:extLst>
          </p:cNvPr>
          <p:cNvSpPr>
            <a:spLocks noGrp="1"/>
          </p:cNvSpPr>
          <p:nvPr>
            <p:ph type="title"/>
          </p:nvPr>
        </p:nvSpPr>
        <p:spPr/>
        <p:txBody>
          <a:bodyPr/>
          <a:lstStyle/>
          <a:p>
            <a:r>
              <a:rPr lang="en-US" dirty="0"/>
              <a:t>What is Agile?</a:t>
            </a:r>
            <a:endParaRPr lang="en-IN" dirty="0"/>
          </a:p>
        </p:txBody>
      </p:sp>
      <p:sp>
        <p:nvSpPr>
          <p:cNvPr id="5" name="Content Placeholder 4">
            <a:extLst>
              <a:ext uri="{FF2B5EF4-FFF2-40B4-BE49-F238E27FC236}">
                <a16:creationId xmlns:a16="http://schemas.microsoft.com/office/drawing/2014/main" id="{575F6F7F-5B7C-B5F2-3795-1DA83E7BADEE}"/>
              </a:ext>
            </a:extLst>
          </p:cNvPr>
          <p:cNvSpPr>
            <a:spLocks noGrp="1"/>
          </p:cNvSpPr>
          <p:nvPr>
            <p:ph idx="1"/>
          </p:nvPr>
        </p:nvSpPr>
        <p:spPr/>
        <p:txBody>
          <a:bodyPr>
            <a:normAutofit fontScale="92500" lnSpcReduction="10000"/>
          </a:bodyPr>
          <a:lstStyle/>
          <a:p>
            <a:r>
              <a:rPr lang="en-US" dirty="0"/>
              <a:t>The Agile methodology is a project management approach that involves breaking the project into phases and emphasizes continuous collaboration, incremental deliver and improvement. Teams follow a cycle of planning, executing, and evaluating.</a:t>
            </a:r>
          </a:p>
          <a:p>
            <a:pPr marL="0" indent="0">
              <a:buNone/>
            </a:pPr>
            <a:r>
              <a:rPr lang="en-US" dirty="0"/>
              <a:t>					or</a:t>
            </a:r>
            <a:endParaRPr lang="en-IN" dirty="0"/>
          </a:p>
          <a:p>
            <a:r>
              <a:rPr lang="en-US" dirty="0"/>
              <a:t>Agile is an  incremental approach to software development that focuses on adaptation, collaboration, and delivering value to customers quickly.</a:t>
            </a:r>
          </a:p>
          <a:p>
            <a:endParaRPr lang="en-US" dirty="0"/>
          </a:p>
          <a:p>
            <a:r>
              <a:rPr lang="en-US" dirty="0"/>
              <a:t>The term Agile was designed  in 2001 in the Agile Manifesto. The manifesto set out to develop principles to guide a better approach to software development</a:t>
            </a:r>
          </a:p>
        </p:txBody>
      </p:sp>
      <p:sp>
        <p:nvSpPr>
          <p:cNvPr id="3" name="Rectangle 1">
            <a:extLst>
              <a:ext uri="{FF2B5EF4-FFF2-40B4-BE49-F238E27FC236}">
                <a16:creationId xmlns:a16="http://schemas.microsoft.com/office/drawing/2014/main" id="{57D4FB47-B272-9814-752A-D659EDBBB20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designed</a:t>
            </a:r>
          </a:p>
        </p:txBody>
      </p:sp>
      <p:sp>
        <p:nvSpPr>
          <p:cNvPr id="4" name="Rectangle 2">
            <a:extLst>
              <a:ext uri="{FF2B5EF4-FFF2-40B4-BE49-F238E27FC236}">
                <a16:creationId xmlns:a16="http://schemas.microsoft.com/office/drawing/2014/main" id="{3D144741-DC46-8643-2719-FA1975328B4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designed</a:t>
            </a:r>
          </a:p>
        </p:txBody>
      </p:sp>
    </p:spTree>
    <p:extLst>
      <p:ext uri="{BB962C8B-B14F-4D97-AF65-F5344CB8AC3E}">
        <p14:creationId xmlns:p14="http://schemas.microsoft.com/office/powerpoint/2010/main" val="1920361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647E-95EE-8D1C-ABE9-002033E5F45B}"/>
              </a:ext>
            </a:extLst>
          </p:cNvPr>
          <p:cNvSpPr>
            <a:spLocks noGrp="1"/>
          </p:cNvSpPr>
          <p:nvPr>
            <p:ph type="title"/>
          </p:nvPr>
        </p:nvSpPr>
        <p:spPr/>
        <p:txBody>
          <a:bodyPr/>
          <a:lstStyle/>
          <a:p>
            <a:r>
              <a:rPr lang="en-US" sz="3600" b="1" i="0" dirty="0">
                <a:effectLst/>
              </a:rPr>
              <a:t>The Iron Triangle</a:t>
            </a:r>
            <a:br>
              <a:rPr lang="en-US" sz="3600" b="1" i="0" dirty="0">
                <a:effectLst/>
              </a:rPr>
            </a:br>
            <a:endParaRPr lang="en-IN" dirty="0"/>
          </a:p>
        </p:txBody>
      </p:sp>
      <p:sp>
        <p:nvSpPr>
          <p:cNvPr id="3" name="Content Placeholder 2">
            <a:extLst>
              <a:ext uri="{FF2B5EF4-FFF2-40B4-BE49-F238E27FC236}">
                <a16:creationId xmlns:a16="http://schemas.microsoft.com/office/drawing/2014/main" id="{3FD63C16-AA4F-A348-BC69-818D6BE1FCDA}"/>
              </a:ext>
            </a:extLst>
          </p:cNvPr>
          <p:cNvSpPr>
            <a:spLocks noGrp="1"/>
          </p:cNvSpPr>
          <p:nvPr>
            <p:ph idx="1"/>
          </p:nvPr>
        </p:nvSpPr>
        <p:spPr>
          <a:xfrm>
            <a:off x="680321" y="2336873"/>
            <a:ext cx="10608165" cy="3599316"/>
          </a:xfrm>
        </p:spPr>
        <p:txBody>
          <a:bodyPr>
            <a:normAutofit lnSpcReduction="10000"/>
          </a:bodyPr>
          <a:lstStyle/>
          <a:p>
            <a:pPr marL="0" indent="0">
              <a:buNone/>
            </a:pPr>
            <a:r>
              <a:rPr lang="en-US" dirty="0"/>
              <a:t>Components: </a:t>
            </a:r>
          </a:p>
          <a:p>
            <a:r>
              <a:rPr lang="en-US" dirty="0"/>
              <a:t>Scope: The work that needs to be done to deliver a product or service. </a:t>
            </a:r>
          </a:p>
          <a:p>
            <a:r>
              <a:rPr lang="en-US" dirty="0"/>
              <a:t>Time: The project schedule, including deadlines and timelines. </a:t>
            </a:r>
          </a:p>
          <a:p>
            <a:r>
              <a:rPr lang="en-US" dirty="0"/>
              <a:t>Cost: The budget allocated for the project, including expenses for resources, materials, and labor.</a:t>
            </a:r>
          </a:p>
          <a:p>
            <a:pPr marL="0" indent="0">
              <a:buNone/>
            </a:pPr>
            <a:r>
              <a:rPr lang="en-IN" dirty="0"/>
              <a:t>US Politics Iron Triangle:</a:t>
            </a:r>
          </a:p>
          <a:p>
            <a:pPr marL="0" indent="0">
              <a:buNone/>
            </a:pPr>
            <a:r>
              <a:rPr lang="en-US" dirty="0"/>
              <a:t>In US politics, the iron triangle refers to a specific type of policy-making relationship involving committees, the government agencies, and interest groups.</a:t>
            </a:r>
            <a:endParaRPr lang="en-IN" dirty="0"/>
          </a:p>
        </p:txBody>
      </p:sp>
    </p:spTree>
    <p:extLst>
      <p:ext uri="{BB962C8B-B14F-4D97-AF65-F5344CB8AC3E}">
        <p14:creationId xmlns:p14="http://schemas.microsoft.com/office/powerpoint/2010/main" val="2606550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2473746-93F6-446E-8FE1-D2D80EE7FE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4" name="Rectangle 23">
              <a:extLst>
                <a:ext uri="{FF2B5EF4-FFF2-40B4-BE49-F238E27FC236}">
                  <a16:creationId xmlns:a16="http://schemas.microsoft.com/office/drawing/2014/main" id="{CE7759D1-6E78-4433-99CE-74FE7DEBF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3D36ACC-2755-44AA-850E-CB2DD94A71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46E384FF-15B1-4D29-BF85-B6C698743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79" y="1"/>
            <a:ext cx="4641022"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F65D57-8913-4B7E-8D1B-A9E1724EB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31FCFA44-AE1C-629F-263E-D0C427A8E3B1}"/>
              </a:ext>
            </a:extLst>
          </p:cNvPr>
          <p:cNvSpPr>
            <a:spLocks noGrp="1"/>
          </p:cNvSpPr>
          <p:nvPr>
            <p:ph type="title"/>
          </p:nvPr>
        </p:nvSpPr>
        <p:spPr>
          <a:xfrm>
            <a:off x="680321" y="753228"/>
            <a:ext cx="7087552" cy="1080938"/>
          </a:xfrm>
        </p:spPr>
        <p:txBody>
          <a:bodyPr>
            <a:normAutofit/>
          </a:bodyPr>
          <a:lstStyle/>
          <a:p>
            <a:r>
              <a:rPr lang="en-US" sz="3600" b="1" i="0" dirty="0">
                <a:effectLst/>
              </a:rPr>
              <a:t>The Iron Triangle</a:t>
            </a:r>
            <a:br>
              <a:rPr lang="en-US" sz="3600" b="1" i="0" dirty="0">
                <a:effectLst/>
              </a:rPr>
            </a:br>
            <a:endParaRPr lang="en-IN" dirty="0"/>
          </a:p>
        </p:txBody>
      </p:sp>
      <p:pic>
        <p:nvPicPr>
          <p:cNvPr id="22" name="Picture 21">
            <a:extLst>
              <a:ext uri="{FF2B5EF4-FFF2-40B4-BE49-F238E27FC236}">
                <a16:creationId xmlns:a16="http://schemas.microsoft.com/office/drawing/2014/main" id="{0FDCA9DA-1C97-4C8D-BFA2-B1E6B34206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27" name="Content Placeholder 10">
            <a:extLst>
              <a:ext uri="{FF2B5EF4-FFF2-40B4-BE49-F238E27FC236}">
                <a16:creationId xmlns:a16="http://schemas.microsoft.com/office/drawing/2014/main" id="{7A723785-6DB8-5C91-DC44-A7D4845C0DE1}"/>
              </a:ext>
            </a:extLst>
          </p:cNvPr>
          <p:cNvSpPr>
            <a:spLocks noGrp="1"/>
          </p:cNvSpPr>
          <p:nvPr>
            <p:ph idx="1"/>
          </p:nvPr>
        </p:nvSpPr>
        <p:spPr>
          <a:xfrm>
            <a:off x="680321" y="2336873"/>
            <a:ext cx="6667536" cy="3599316"/>
          </a:xfrm>
        </p:spPr>
        <p:txBody>
          <a:bodyPr>
            <a:normAutofit fontScale="92500" lnSpcReduction="10000"/>
          </a:bodyPr>
          <a:lstStyle/>
          <a:p>
            <a:r>
              <a:rPr lang="en-US" sz="2000" dirty="0"/>
              <a:t>There</a:t>
            </a:r>
            <a:r>
              <a:rPr lang="en-US" sz="1600" b="0" i="0" dirty="0">
                <a:effectLst/>
                <a:latin typeface="TWK Lausanne"/>
              </a:rPr>
              <a:t> </a:t>
            </a:r>
            <a:r>
              <a:rPr lang="en-US" sz="2000" dirty="0"/>
              <a:t>are two types of relationships at play in the project triangle. The first is the relationship between scope and the two other project variables. Scope is directly  to both time and cost, which means it moves in the same direction as those factors. When scope increases, time and money must also increase in order to tackle a larger project.</a:t>
            </a:r>
          </a:p>
          <a:p>
            <a:endParaRPr lang="en-US" sz="1600" dirty="0">
              <a:latin typeface="TWK Lausanne"/>
            </a:endParaRPr>
          </a:p>
          <a:p>
            <a:r>
              <a:rPr lang="en-US" sz="2000" dirty="0"/>
              <a:t>The second type of relationship is the relationship between time and cost</a:t>
            </a:r>
          </a:p>
          <a:p>
            <a:r>
              <a:rPr lang="en-US" sz="2000" dirty="0"/>
              <a:t>In traditional methods, </a:t>
            </a:r>
            <a:r>
              <a:rPr lang="en-US" sz="2000" b="1" dirty="0"/>
              <a:t>Scope is fixed</a:t>
            </a:r>
            <a:r>
              <a:rPr lang="en-US" sz="2000" dirty="0"/>
              <a:t>, and </a:t>
            </a:r>
            <a:r>
              <a:rPr lang="en-US" sz="2000" b="1" dirty="0"/>
              <a:t>Time</a:t>
            </a:r>
            <a:r>
              <a:rPr lang="en-US" sz="2000" dirty="0"/>
              <a:t> and </a:t>
            </a:r>
            <a:r>
              <a:rPr lang="en-US" sz="2000" b="1" dirty="0"/>
              <a:t>Cost</a:t>
            </a:r>
            <a:r>
              <a:rPr lang="en-US" sz="2000" dirty="0"/>
              <a:t> are adjusted to complete everything</a:t>
            </a:r>
          </a:p>
          <a:p>
            <a:r>
              <a:rPr lang="en-US" sz="1600" dirty="0"/>
              <a:t>We must build all features, even if it takes more time or money</a:t>
            </a:r>
            <a:endParaRPr lang="en-US" sz="2000" dirty="0"/>
          </a:p>
        </p:txBody>
      </p:sp>
      <p:pic>
        <p:nvPicPr>
          <p:cNvPr id="7" name="Picture 6">
            <a:extLst>
              <a:ext uri="{FF2B5EF4-FFF2-40B4-BE49-F238E27FC236}">
                <a16:creationId xmlns:a16="http://schemas.microsoft.com/office/drawing/2014/main" id="{4DB1ABD9-2F27-48C1-0D6B-DBDCC5761DC1}"/>
              </a:ext>
            </a:extLst>
          </p:cNvPr>
          <p:cNvPicPr>
            <a:picLocks noChangeAspect="1"/>
          </p:cNvPicPr>
          <p:nvPr/>
        </p:nvPicPr>
        <p:blipFill>
          <a:blip r:embed="rId4"/>
          <a:stretch>
            <a:fillRect/>
          </a:stretch>
        </p:blipFill>
        <p:spPr>
          <a:xfrm>
            <a:off x="7767874" y="1055914"/>
            <a:ext cx="3780870" cy="2212219"/>
          </a:xfrm>
          <a:prstGeom prst="rect">
            <a:avLst/>
          </a:prstGeom>
        </p:spPr>
      </p:pic>
      <p:pic>
        <p:nvPicPr>
          <p:cNvPr id="5" name="Content Placeholder 4">
            <a:extLst>
              <a:ext uri="{FF2B5EF4-FFF2-40B4-BE49-F238E27FC236}">
                <a16:creationId xmlns:a16="http://schemas.microsoft.com/office/drawing/2014/main" id="{B660F204-D8D5-2B75-33DD-1B2C3AD1AC32}"/>
              </a:ext>
            </a:extLst>
          </p:cNvPr>
          <p:cNvPicPr>
            <a:picLocks noChangeAspect="1"/>
          </p:cNvPicPr>
          <p:nvPr/>
        </p:nvPicPr>
        <p:blipFill>
          <a:blip r:embed="rId5"/>
          <a:stretch>
            <a:fillRect/>
          </a:stretch>
        </p:blipFill>
        <p:spPr>
          <a:xfrm>
            <a:off x="7730809" y="3647500"/>
            <a:ext cx="3780870" cy="2712774"/>
          </a:xfrm>
          <a:prstGeom prst="rect">
            <a:avLst/>
          </a:prstGeom>
        </p:spPr>
      </p:pic>
    </p:spTree>
    <p:extLst>
      <p:ext uri="{BB962C8B-B14F-4D97-AF65-F5344CB8AC3E}">
        <p14:creationId xmlns:p14="http://schemas.microsoft.com/office/powerpoint/2010/main" val="59113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75632E1-79DF-03E8-C749-08D8E5818310}"/>
              </a:ext>
            </a:extLst>
          </p:cNvPr>
          <p:cNvSpPr>
            <a:spLocks noGrp="1"/>
          </p:cNvSpPr>
          <p:nvPr>
            <p:ph type="title"/>
          </p:nvPr>
        </p:nvSpPr>
        <p:spPr>
          <a:xfrm>
            <a:off x="680321" y="753228"/>
            <a:ext cx="4136123" cy="1080938"/>
          </a:xfrm>
        </p:spPr>
        <p:txBody>
          <a:bodyPr>
            <a:normAutofit/>
          </a:bodyPr>
          <a:lstStyle/>
          <a:p>
            <a:r>
              <a:rPr lang="en-US" sz="2400" b="1" i="0" dirty="0">
                <a:effectLst/>
                <a:latin typeface="Poppins" panose="00000500000000000000" pitchFamily="2" charset="0"/>
              </a:rPr>
              <a:t>The Agile Project Management Triangle</a:t>
            </a:r>
            <a:br>
              <a:rPr lang="en-US" sz="2400" b="1" i="0" dirty="0">
                <a:effectLst/>
                <a:latin typeface="Poppins" panose="00000500000000000000" pitchFamily="2" charset="0"/>
              </a:rPr>
            </a:br>
            <a:endParaRPr lang="en-IN" sz="2400" dirty="0"/>
          </a:p>
        </p:txBody>
      </p:sp>
      <p:pic>
        <p:nvPicPr>
          <p:cNvPr id="20" name="Picture 19">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E1CD7557-B96C-2E51-490E-7E19FB5C0726}"/>
              </a:ext>
            </a:extLst>
          </p:cNvPr>
          <p:cNvSpPr>
            <a:spLocks noGrp="1"/>
          </p:cNvSpPr>
          <p:nvPr>
            <p:ph idx="1"/>
          </p:nvPr>
        </p:nvSpPr>
        <p:spPr>
          <a:xfrm>
            <a:off x="680321" y="2336873"/>
            <a:ext cx="4136123" cy="3599316"/>
          </a:xfrm>
        </p:spPr>
        <p:txBody>
          <a:bodyPr>
            <a:normAutofit fontScale="92500" lnSpcReduction="10000"/>
          </a:bodyPr>
          <a:lstStyle/>
          <a:p>
            <a:r>
              <a:rPr lang="en-US" sz="1800" b="0" i="0" dirty="0">
                <a:effectLst/>
                <a:latin typeface="Poppins" panose="00000500000000000000" pitchFamily="2" charset="0"/>
              </a:rPr>
              <a:t>saying “build me X and we’ll figure out how much time and resources it will require as we go” the Agile approach is built around “we have Y time and Z resources, so let’s figure out the most value we can deliver with them.”</a:t>
            </a:r>
          </a:p>
          <a:p>
            <a:r>
              <a:rPr lang="en-US" sz="1800" dirty="0">
                <a:latin typeface="Poppins" panose="00000500000000000000" pitchFamily="2" charset="0"/>
              </a:rPr>
              <a:t>In Agile, Time and Cost are fixed, and Scope is flexible based on what's most valuable to the customer.</a:t>
            </a:r>
          </a:p>
          <a:p>
            <a:r>
              <a:rPr lang="en-US" sz="1800" dirty="0">
                <a:latin typeface="Poppins" panose="00000500000000000000" pitchFamily="2" charset="0"/>
              </a:rPr>
              <a:t>“With this time and team, we’ll deliver the most important features first.”</a:t>
            </a:r>
            <a:endParaRPr lang="en-IN" sz="1800" dirty="0">
              <a:latin typeface="Poppins" panose="00000500000000000000" pitchFamily="2" charset="0"/>
            </a:endParaRPr>
          </a:p>
        </p:txBody>
      </p:sp>
      <p:pic>
        <p:nvPicPr>
          <p:cNvPr id="5" name="Picture 4">
            <a:extLst>
              <a:ext uri="{FF2B5EF4-FFF2-40B4-BE49-F238E27FC236}">
                <a16:creationId xmlns:a16="http://schemas.microsoft.com/office/drawing/2014/main" id="{4C5001B5-FD92-6C39-D9B5-7F9710766062}"/>
              </a:ext>
            </a:extLst>
          </p:cNvPr>
          <p:cNvPicPr>
            <a:picLocks noChangeAspect="1"/>
          </p:cNvPicPr>
          <p:nvPr/>
        </p:nvPicPr>
        <p:blipFill>
          <a:blip r:embed="rId4"/>
          <a:stretch>
            <a:fillRect/>
          </a:stretch>
        </p:blipFill>
        <p:spPr>
          <a:xfrm>
            <a:off x="5276090" y="1885250"/>
            <a:ext cx="6303134" cy="305701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50306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D24C-68FB-CF4E-AB67-3C512918B4EE}"/>
              </a:ext>
            </a:extLst>
          </p:cNvPr>
          <p:cNvSpPr>
            <a:spLocks noGrp="1"/>
          </p:cNvSpPr>
          <p:nvPr>
            <p:ph type="title"/>
          </p:nvPr>
        </p:nvSpPr>
        <p:spPr/>
        <p:txBody>
          <a:bodyPr/>
          <a:lstStyle/>
          <a:p>
            <a:r>
              <a:rPr lang="en-IN" dirty="0"/>
              <a:t>Iron Triangle</a:t>
            </a:r>
            <a:r>
              <a:rPr lang="en-US" dirty="0"/>
              <a:t> vs </a:t>
            </a:r>
            <a:r>
              <a:rPr lang="en-IN" dirty="0"/>
              <a:t>Agile Iron Triangle</a:t>
            </a:r>
          </a:p>
        </p:txBody>
      </p:sp>
      <p:pic>
        <p:nvPicPr>
          <p:cNvPr id="5" name="Content Placeholder 4">
            <a:extLst>
              <a:ext uri="{FF2B5EF4-FFF2-40B4-BE49-F238E27FC236}">
                <a16:creationId xmlns:a16="http://schemas.microsoft.com/office/drawing/2014/main" id="{C941DAE3-7C4F-72C0-E5DE-C5DD5CE847FF}"/>
              </a:ext>
            </a:extLst>
          </p:cNvPr>
          <p:cNvPicPr>
            <a:picLocks noGrp="1" noChangeAspect="1"/>
          </p:cNvPicPr>
          <p:nvPr>
            <p:ph idx="1"/>
          </p:nvPr>
        </p:nvPicPr>
        <p:blipFill>
          <a:blip r:embed="rId2"/>
          <a:stretch>
            <a:fillRect/>
          </a:stretch>
        </p:blipFill>
        <p:spPr>
          <a:xfrm>
            <a:off x="680321" y="2552083"/>
            <a:ext cx="10461339" cy="3552689"/>
          </a:xfrm>
        </p:spPr>
      </p:pic>
    </p:spTree>
    <p:extLst>
      <p:ext uri="{BB962C8B-B14F-4D97-AF65-F5344CB8AC3E}">
        <p14:creationId xmlns:p14="http://schemas.microsoft.com/office/powerpoint/2010/main" val="3029615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4" name="Picture 2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846CC633-0C3F-16C8-ED7A-41858FBCC050}"/>
              </a:ext>
            </a:extLst>
          </p:cNvPr>
          <p:cNvSpPr>
            <a:spLocks noGrp="1"/>
          </p:cNvSpPr>
          <p:nvPr>
            <p:ph type="title"/>
          </p:nvPr>
        </p:nvSpPr>
        <p:spPr>
          <a:xfrm>
            <a:off x="680321" y="753228"/>
            <a:ext cx="5584677" cy="1080938"/>
          </a:xfrm>
        </p:spPr>
        <p:txBody>
          <a:bodyPr>
            <a:normAutofit/>
          </a:bodyPr>
          <a:lstStyle/>
          <a:p>
            <a:r>
              <a:rPr lang="en-US" dirty="0">
                <a:solidFill>
                  <a:srgbClr val="FFFFFF"/>
                </a:solidFill>
              </a:rPr>
              <a:t>Working with uncertainty and volatility</a:t>
            </a:r>
            <a:endParaRPr lang="en-IN" dirty="0">
              <a:solidFill>
                <a:srgbClr val="FFFFFF"/>
              </a:solidFill>
            </a:endParaRPr>
          </a:p>
        </p:txBody>
      </p:sp>
      <p:pic>
        <p:nvPicPr>
          <p:cNvPr id="27" name="Picture 26">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28" name="Content Placeholder 8">
            <a:extLst>
              <a:ext uri="{FF2B5EF4-FFF2-40B4-BE49-F238E27FC236}">
                <a16:creationId xmlns:a16="http://schemas.microsoft.com/office/drawing/2014/main" id="{BAF0AC07-9901-060E-6511-4AD54EDEAE7B}"/>
              </a:ext>
            </a:extLst>
          </p:cNvPr>
          <p:cNvSpPr>
            <a:spLocks noGrp="1"/>
          </p:cNvSpPr>
          <p:nvPr>
            <p:ph idx="1"/>
          </p:nvPr>
        </p:nvSpPr>
        <p:spPr>
          <a:xfrm>
            <a:off x="680321" y="2336873"/>
            <a:ext cx="5104843" cy="3599316"/>
          </a:xfrm>
        </p:spPr>
        <p:txBody>
          <a:bodyPr>
            <a:normAutofit/>
          </a:bodyPr>
          <a:lstStyle/>
          <a:p>
            <a:r>
              <a:rPr lang="en-US" sz="2000" dirty="0">
                <a:solidFill>
                  <a:srgbClr val="FFFFFF"/>
                </a:solidFill>
              </a:rPr>
              <a:t>Agile methodologies are well-suited for working with uncertainty and volatility  by emphasizing iterative development, continuous feedback, and flexibility.</a:t>
            </a:r>
          </a:p>
          <a:p>
            <a:r>
              <a:rPr lang="en-US" sz="2000" dirty="0">
                <a:solidFill>
                  <a:srgbClr val="FFFFFF"/>
                </a:solidFill>
              </a:rPr>
              <a:t>This approach allows teams to adapt to changing requirements and unexpected challenges, common in VUCA environments</a:t>
            </a:r>
          </a:p>
          <a:p>
            <a:r>
              <a:rPr lang="en-US" sz="2000" dirty="0">
                <a:solidFill>
                  <a:srgbClr val="FFFFFF"/>
                </a:solidFill>
              </a:rPr>
              <a:t>by breaking down large projects into smaller, manageable pieces and continuously learning</a:t>
            </a:r>
          </a:p>
        </p:txBody>
      </p:sp>
      <p:sp useBgFill="1">
        <p:nvSpPr>
          <p:cNvPr id="22"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any's company's company&#10;&#10;Description automatically generated">
            <a:extLst>
              <a:ext uri="{FF2B5EF4-FFF2-40B4-BE49-F238E27FC236}">
                <a16:creationId xmlns:a16="http://schemas.microsoft.com/office/drawing/2014/main" id="{5D659DD8-FC93-CC6E-39C6-881A9C729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933" y="1670667"/>
            <a:ext cx="4178419" cy="3509872"/>
          </a:xfrm>
          <a:prstGeom prst="rect">
            <a:avLst/>
          </a:prstGeom>
          <a:ln>
            <a:noFill/>
          </a:ln>
          <a:effectLst/>
        </p:spPr>
      </p:pic>
    </p:spTree>
    <p:extLst>
      <p:ext uri="{BB962C8B-B14F-4D97-AF65-F5344CB8AC3E}">
        <p14:creationId xmlns:p14="http://schemas.microsoft.com/office/powerpoint/2010/main" val="269664468"/>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A37A481-C41D-6AAF-326E-E3E9DF436152}"/>
              </a:ext>
            </a:extLst>
          </p:cNvPr>
          <p:cNvSpPr>
            <a:spLocks noGrp="1"/>
          </p:cNvSpPr>
          <p:nvPr>
            <p:ph type="title"/>
          </p:nvPr>
        </p:nvSpPr>
        <p:spPr>
          <a:xfrm>
            <a:off x="680321" y="753228"/>
            <a:ext cx="5584677" cy="1080938"/>
          </a:xfrm>
        </p:spPr>
        <p:txBody>
          <a:bodyPr>
            <a:normAutofit/>
          </a:bodyPr>
          <a:lstStyle/>
          <a:p>
            <a:r>
              <a:rPr lang="en-US" dirty="0">
                <a:solidFill>
                  <a:srgbClr val="FFFFFF"/>
                </a:solidFill>
              </a:rPr>
              <a:t>Working with uncertainty and volatility</a:t>
            </a:r>
            <a:endParaRPr lang="en-IN" dirty="0">
              <a:solidFill>
                <a:srgbClr val="FFFFFF"/>
              </a:solidFill>
            </a:endParaRPr>
          </a:p>
        </p:txBody>
      </p:sp>
      <p:pic>
        <p:nvPicPr>
          <p:cNvPr id="18" name="Picture 17">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Content Placeholder 2">
            <a:extLst>
              <a:ext uri="{FF2B5EF4-FFF2-40B4-BE49-F238E27FC236}">
                <a16:creationId xmlns:a16="http://schemas.microsoft.com/office/drawing/2014/main" id="{1A8FC3EE-8F22-6E71-2B8F-400B94106198}"/>
              </a:ext>
            </a:extLst>
          </p:cNvPr>
          <p:cNvSpPr>
            <a:spLocks noGrp="1"/>
          </p:cNvSpPr>
          <p:nvPr>
            <p:ph idx="1"/>
          </p:nvPr>
        </p:nvSpPr>
        <p:spPr>
          <a:xfrm>
            <a:off x="680321" y="2336873"/>
            <a:ext cx="5104843" cy="3599316"/>
          </a:xfrm>
        </p:spPr>
        <p:txBody>
          <a:bodyPr>
            <a:normAutofit/>
          </a:bodyPr>
          <a:lstStyle/>
          <a:p>
            <a:pPr marL="0" indent="0">
              <a:buNone/>
            </a:pPr>
            <a:r>
              <a:rPr lang="en-US" sz="1700" b="1">
                <a:solidFill>
                  <a:srgbClr val="FFFFFF"/>
                </a:solidFill>
              </a:rPr>
              <a:t>Volatility:</a:t>
            </a:r>
          </a:p>
          <a:p>
            <a:r>
              <a:rPr lang="en-US" sz="1700">
                <a:solidFill>
                  <a:srgbClr val="FFFFFF"/>
                </a:solidFill>
              </a:rPr>
              <a:t> Agile's iterative and incremental approach allows teams to respond quickly to rapid changes. By delivering working software in short cycles (sprints), teams can incorporate feedback and adjust their plans based on the latest information.</a:t>
            </a:r>
          </a:p>
          <a:p>
            <a:pPr marL="0" indent="0">
              <a:buNone/>
            </a:pPr>
            <a:r>
              <a:rPr lang="en-US" sz="1700" b="1">
                <a:solidFill>
                  <a:srgbClr val="FFFFFF"/>
                </a:solidFill>
              </a:rPr>
              <a:t>Uncertainty:</a:t>
            </a:r>
          </a:p>
          <a:p>
            <a:r>
              <a:rPr lang="en-US" sz="1700" b="1">
                <a:solidFill>
                  <a:srgbClr val="FFFFFF"/>
                </a:solidFill>
              </a:rPr>
              <a:t> </a:t>
            </a:r>
            <a:r>
              <a:rPr lang="en-US" sz="1700">
                <a:solidFill>
                  <a:srgbClr val="FFFFFF"/>
                </a:solidFill>
              </a:rPr>
              <a:t>Agile methodologies encourage experimentation and learning through feedback loops. By developing gathering user feedback early and often.</a:t>
            </a:r>
            <a:endParaRPr lang="en-IN" sz="1700">
              <a:solidFill>
                <a:srgbClr val="FFFFFF"/>
              </a:solidFill>
            </a:endParaRPr>
          </a:p>
        </p:txBody>
      </p:sp>
      <p:sp useBgFill="1">
        <p:nvSpPr>
          <p:cNvPr id="20" name="Rectangle 19">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any&#10;&#10;Description automatically generated">
            <a:extLst>
              <a:ext uri="{FF2B5EF4-FFF2-40B4-BE49-F238E27FC236}">
                <a16:creationId xmlns:a16="http://schemas.microsoft.com/office/drawing/2014/main" id="{9FF9C8AF-698B-13E4-95B1-9F5A2BC13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933" y="2302653"/>
            <a:ext cx="4178419" cy="2245900"/>
          </a:xfrm>
          <a:prstGeom prst="rect">
            <a:avLst/>
          </a:prstGeom>
          <a:ln>
            <a:noFill/>
          </a:ln>
          <a:effectLst/>
        </p:spPr>
      </p:pic>
    </p:spTree>
    <p:extLst>
      <p:ext uri="{BB962C8B-B14F-4D97-AF65-F5344CB8AC3E}">
        <p14:creationId xmlns:p14="http://schemas.microsoft.com/office/powerpoint/2010/main" val="3749377058"/>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50D0-D665-6CBC-B245-95333E9319FA}"/>
              </a:ext>
            </a:extLst>
          </p:cNvPr>
          <p:cNvSpPr>
            <a:spLocks noGrp="1"/>
          </p:cNvSpPr>
          <p:nvPr>
            <p:ph type="title"/>
          </p:nvPr>
        </p:nvSpPr>
        <p:spPr/>
        <p:txBody>
          <a:bodyPr/>
          <a:lstStyle/>
          <a:p>
            <a:r>
              <a:rPr lang="en-US" dirty="0">
                <a:solidFill>
                  <a:srgbClr val="FFFFFF"/>
                </a:solidFill>
              </a:rPr>
              <a:t>Working with uncertainty and volatility</a:t>
            </a:r>
            <a:endParaRPr lang="en-IN" dirty="0"/>
          </a:p>
        </p:txBody>
      </p:sp>
      <p:sp>
        <p:nvSpPr>
          <p:cNvPr id="3" name="Content Placeholder 2">
            <a:extLst>
              <a:ext uri="{FF2B5EF4-FFF2-40B4-BE49-F238E27FC236}">
                <a16:creationId xmlns:a16="http://schemas.microsoft.com/office/drawing/2014/main" id="{ABD0305E-BB18-2317-BDF5-A862E8DDC61E}"/>
              </a:ext>
            </a:extLst>
          </p:cNvPr>
          <p:cNvSpPr>
            <a:spLocks noGrp="1"/>
          </p:cNvSpPr>
          <p:nvPr>
            <p:ph idx="1"/>
          </p:nvPr>
        </p:nvSpPr>
        <p:spPr/>
        <p:txBody>
          <a:bodyPr/>
          <a:lstStyle/>
          <a:p>
            <a:pPr marL="0" indent="0">
              <a:buNone/>
            </a:pPr>
            <a:r>
              <a:rPr lang="en-US" b="1" dirty="0"/>
              <a:t>Complexity: </a:t>
            </a:r>
          </a:p>
          <a:p>
            <a:r>
              <a:rPr lang="en-US" dirty="0"/>
              <a:t>Agile promotes cross-functional collaboration and communication, which helps break down complex problems into smaller, more manageable parts.</a:t>
            </a:r>
          </a:p>
          <a:p>
            <a:pPr marL="0" indent="0">
              <a:buNone/>
            </a:pPr>
            <a:r>
              <a:rPr lang="en-US" b="1" dirty="0"/>
              <a:t>Ambiguity: </a:t>
            </a:r>
          </a:p>
          <a:p>
            <a:r>
              <a:rPr lang="en-US" dirty="0" err="1"/>
              <a:t>Agile's</a:t>
            </a:r>
            <a:r>
              <a:rPr lang="en-US" dirty="0"/>
              <a:t> focus on rapid prototyping and experimentation helps teams</a:t>
            </a:r>
            <a:endParaRPr lang="en-IN" dirty="0"/>
          </a:p>
        </p:txBody>
      </p:sp>
    </p:spTree>
    <p:extLst>
      <p:ext uri="{BB962C8B-B14F-4D97-AF65-F5344CB8AC3E}">
        <p14:creationId xmlns:p14="http://schemas.microsoft.com/office/powerpoint/2010/main" val="3252686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0D68-0496-374D-3E56-C1941D50BE5A}"/>
              </a:ext>
            </a:extLst>
          </p:cNvPr>
          <p:cNvSpPr>
            <a:spLocks noGrp="1"/>
          </p:cNvSpPr>
          <p:nvPr>
            <p:ph type="title"/>
          </p:nvPr>
        </p:nvSpPr>
        <p:spPr/>
        <p:txBody>
          <a:bodyPr/>
          <a:lstStyle/>
          <a:p>
            <a:r>
              <a:rPr lang="en-US" dirty="0"/>
              <a:t>Empirical Process Control (Agile Approach)</a:t>
            </a:r>
            <a:endParaRPr lang="en-IN" dirty="0"/>
          </a:p>
        </p:txBody>
      </p:sp>
      <p:graphicFrame>
        <p:nvGraphicFramePr>
          <p:cNvPr id="4" name="Content Placeholder 3">
            <a:extLst>
              <a:ext uri="{FF2B5EF4-FFF2-40B4-BE49-F238E27FC236}">
                <a16:creationId xmlns:a16="http://schemas.microsoft.com/office/drawing/2014/main" id="{7E55678C-8604-5B85-E295-36EB04E9056C}"/>
              </a:ext>
            </a:extLst>
          </p:cNvPr>
          <p:cNvGraphicFramePr>
            <a:graphicFrameLocks noGrp="1"/>
          </p:cNvGraphicFramePr>
          <p:nvPr>
            <p:ph idx="1"/>
            <p:extLst>
              <p:ext uri="{D42A27DB-BD31-4B8C-83A1-F6EECF244321}">
                <p14:modId xmlns:p14="http://schemas.microsoft.com/office/powerpoint/2010/main" val="4277599204"/>
              </p:ext>
            </p:extLst>
          </p:nvPr>
        </p:nvGraphicFramePr>
        <p:xfrm>
          <a:off x="680321" y="2422820"/>
          <a:ext cx="9613900" cy="2468880"/>
        </p:xfrm>
        <a:graphic>
          <a:graphicData uri="http://schemas.openxmlformats.org/drawingml/2006/table">
            <a:tbl>
              <a:tblPr/>
              <a:tblGrid>
                <a:gridCol w="4806950">
                  <a:extLst>
                    <a:ext uri="{9D8B030D-6E8A-4147-A177-3AD203B41FA5}">
                      <a16:colId xmlns:a16="http://schemas.microsoft.com/office/drawing/2014/main" val="939898074"/>
                    </a:ext>
                  </a:extLst>
                </a:gridCol>
                <a:gridCol w="4806950">
                  <a:extLst>
                    <a:ext uri="{9D8B030D-6E8A-4147-A177-3AD203B41FA5}">
                      <a16:colId xmlns:a16="http://schemas.microsoft.com/office/drawing/2014/main" val="934488095"/>
                    </a:ext>
                  </a:extLst>
                </a:gridCol>
              </a:tblGrid>
              <a:tr h="0">
                <a:tc>
                  <a:txBody>
                    <a:bodyPr/>
                    <a:lstStyle/>
                    <a:p>
                      <a:r>
                        <a:rPr lang="en-IN"/>
                        <a:t>Feature</a:t>
                      </a:r>
                    </a:p>
                  </a:txBody>
                  <a:tcPr anchor="ctr">
                    <a:lnL>
                      <a:noFill/>
                    </a:lnL>
                    <a:lnR>
                      <a:noFill/>
                    </a:lnR>
                    <a:lnT>
                      <a:noFill/>
                    </a:lnT>
                    <a:lnB>
                      <a:noFill/>
                    </a:lnB>
                    <a:noFill/>
                  </a:tcPr>
                </a:tc>
                <a:tc>
                  <a:txBody>
                    <a:bodyPr/>
                    <a:lstStyle/>
                    <a:p>
                      <a:r>
                        <a:rPr lang="en-IN"/>
                        <a:t>Description</a:t>
                      </a:r>
                    </a:p>
                  </a:txBody>
                  <a:tcPr anchor="ctr">
                    <a:lnL>
                      <a:noFill/>
                    </a:lnL>
                    <a:lnR>
                      <a:noFill/>
                    </a:lnR>
                    <a:lnT>
                      <a:noFill/>
                    </a:lnT>
                    <a:lnB>
                      <a:noFill/>
                    </a:lnB>
                    <a:noFill/>
                  </a:tcPr>
                </a:tc>
                <a:extLst>
                  <a:ext uri="{0D108BD9-81ED-4DB2-BD59-A6C34878D82A}">
                    <a16:rowId xmlns:a16="http://schemas.microsoft.com/office/drawing/2014/main" val="1704240958"/>
                  </a:ext>
                </a:extLst>
              </a:tr>
              <a:tr h="0">
                <a:tc>
                  <a:txBody>
                    <a:bodyPr/>
                    <a:lstStyle/>
                    <a:p>
                      <a:r>
                        <a:rPr lang="en-IN"/>
                        <a:t>🔁 Based on Experience</a:t>
                      </a:r>
                    </a:p>
                  </a:txBody>
                  <a:tcPr anchor="ctr">
                    <a:lnL>
                      <a:noFill/>
                    </a:lnL>
                    <a:lnR>
                      <a:noFill/>
                    </a:lnR>
                    <a:lnT>
                      <a:noFill/>
                    </a:lnT>
                    <a:lnB>
                      <a:noFill/>
                    </a:lnB>
                    <a:noFill/>
                  </a:tcPr>
                </a:tc>
                <a:tc>
                  <a:txBody>
                    <a:bodyPr/>
                    <a:lstStyle/>
                    <a:p>
                      <a:r>
                        <a:rPr lang="en-US"/>
                        <a:t>Decisions come from observation and feedback</a:t>
                      </a:r>
                    </a:p>
                  </a:txBody>
                  <a:tcPr anchor="ctr">
                    <a:lnL>
                      <a:noFill/>
                    </a:lnL>
                    <a:lnR>
                      <a:noFill/>
                    </a:lnR>
                    <a:lnT>
                      <a:noFill/>
                    </a:lnT>
                    <a:lnB>
                      <a:noFill/>
                    </a:lnB>
                    <a:noFill/>
                  </a:tcPr>
                </a:tc>
                <a:extLst>
                  <a:ext uri="{0D108BD9-81ED-4DB2-BD59-A6C34878D82A}">
                    <a16:rowId xmlns:a16="http://schemas.microsoft.com/office/drawing/2014/main" val="1815243417"/>
                  </a:ext>
                </a:extLst>
              </a:tr>
              <a:tr h="0">
                <a:tc>
                  <a:txBody>
                    <a:bodyPr/>
                    <a:lstStyle/>
                    <a:p>
                      <a:r>
                        <a:rPr lang="en-IN"/>
                        <a:t>👀 Transparency</a:t>
                      </a:r>
                    </a:p>
                  </a:txBody>
                  <a:tcPr anchor="ctr">
                    <a:lnL>
                      <a:noFill/>
                    </a:lnL>
                    <a:lnR>
                      <a:noFill/>
                    </a:lnR>
                    <a:lnT>
                      <a:noFill/>
                    </a:lnT>
                    <a:lnB>
                      <a:noFill/>
                    </a:lnB>
                    <a:noFill/>
                  </a:tcPr>
                </a:tc>
                <a:tc>
                  <a:txBody>
                    <a:bodyPr/>
                    <a:lstStyle/>
                    <a:p>
                      <a:r>
                        <a:rPr lang="en-US"/>
                        <a:t>Everyone can see the real progress</a:t>
                      </a:r>
                    </a:p>
                  </a:txBody>
                  <a:tcPr anchor="ctr">
                    <a:lnL>
                      <a:noFill/>
                    </a:lnL>
                    <a:lnR>
                      <a:noFill/>
                    </a:lnR>
                    <a:lnT>
                      <a:noFill/>
                    </a:lnT>
                    <a:lnB>
                      <a:noFill/>
                    </a:lnB>
                    <a:noFill/>
                  </a:tcPr>
                </a:tc>
                <a:extLst>
                  <a:ext uri="{0D108BD9-81ED-4DB2-BD59-A6C34878D82A}">
                    <a16:rowId xmlns:a16="http://schemas.microsoft.com/office/drawing/2014/main" val="2419362874"/>
                  </a:ext>
                </a:extLst>
              </a:tr>
              <a:tr h="0">
                <a:tc>
                  <a:txBody>
                    <a:bodyPr/>
                    <a:lstStyle/>
                    <a:p>
                      <a:r>
                        <a:rPr lang="en-IN"/>
                        <a:t>🔍 Inspection</a:t>
                      </a:r>
                    </a:p>
                  </a:txBody>
                  <a:tcPr anchor="ctr">
                    <a:lnL>
                      <a:noFill/>
                    </a:lnL>
                    <a:lnR>
                      <a:noFill/>
                    </a:lnR>
                    <a:lnT>
                      <a:noFill/>
                    </a:lnT>
                    <a:lnB>
                      <a:noFill/>
                    </a:lnB>
                    <a:noFill/>
                  </a:tcPr>
                </a:tc>
                <a:tc>
                  <a:txBody>
                    <a:bodyPr/>
                    <a:lstStyle/>
                    <a:p>
                      <a:r>
                        <a:rPr lang="en-IN"/>
                        <a:t>Work is checked regularly</a:t>
                      </a:r>
                    </a:p>
                  </a:txBody>
                  <a:tcPr anchor="ctr">
                    <a:lnL>
                      <a:noFill/>
                    </a:lnL>
                    <a:lnR>
                      <a:noFill/>
                    </a:lnR>
                    <a:lnT>
                      <a:noFill/>
                    </a:lnT>
                    <a:lnB>
                      <a:noFill/>
                    </a:lnB>
                    <a:noFill/>
                  </a:tcPr>
                </a:tc>
                <a:extLst>
                  <a:ext uri="{0D108BD9-81ED-4DB2-BD59-A6C34878D82A}">
                    <a16:rowId xmlns:a16="http://schemas.microsoft.com/office/drawing/2014/main" val="3140522395"/>
                  </a:ext>
                </a:extLst>
              </a:tr>
              <a:tr h="0">
                <a:tc>
                  <a:txBody>
                    <a:bodyPr/>
                    <a:lstStyle/>
                    <a:p>
                      <a:r>
                        <a:rPr lang="en-IN"/>
                        <a:t>🔧 Adaptation</a:t>
                      </a:r>
                    </a:p>
                  </a:txBody>
                  <a:tcPr anchor="ctr">
                    <a:lnL>
                      <a:noFill/>
                    </a:lnL>
                    <a:lnR>
                      <a:noFill/>
                    </a:lnR>
                    <a:lnT>
                      <a:noFill/>
                    </a:lnT>
                    <a:lnB>
                      <a:noFill/>
                    </a:lnB>
                    <a:noFill/>
                  </a:tcPr>
                </a:tc>
                <a:tc>
                  <a:txBody>
                    <a:bodyPr/>
                    <a:lstStyle/>
                    <a:p>
                      <a:r>
                        <a:rPr lang="en-US"/>
                        <a:t>Plans are changed as needed</a:t>
                      </a:r>
                    </a:p>
                  </a:txBody>
                  <a:tcPr anchor="ctr">
                    <a:lnL>
                      <a:noFill/>
                    </a:lnL>
                    <a:lnR>
                      <a:noFill/>
                    </a:lnR>
                    <a:lnT>
                      <a:noFill/>
                    </a:lnT>
                    <a:lnB>
                      <a:noFill/>
                    </a:lnB>
                    <a:noFill/>
                  </a:tcPr>
                </a:tc>
                <a:extLst>
                  <a:ext uri="{0D108BD9-81ED-4DB2-BD59-A6C34878D82A}">
                    <a16:rowId xmlns:a16="http://schemas.microsoft.com/office/drawing/2014/main" val="3593340994"/>
                  </a:ext>
                </a:extLst>
              </a:tr>
              <a:tr h="0">
                <a:tc>
                  <a:txBody>
                    <a:bodyPr/>
                    <a:lstStyle/>
                    <a:p>
                      <a:r>
                        <a:rPr lang="en-IN"/>
                        <a:t>📌 Used In</a:t>
                      </a:r>
                    </a:p>
                  </a:txBody>
                  <a:tcPr anchor="ctr">
                    <a:lnL>
                      <a:noFill/>
                    </a:lnL>
                    <a:lnR>
                      <a:noFill/>
                    </a:lnR>
                    <a:lnT>
                      <a:noFill/>
                    </a:lnT>
                    <a:lnB>
                      <a:noFill/>
                    </a:lnB>
                    <a:noFill/>
                  </a:tcPr>
                </a:tc>
                <a:tc>
                  <a:txBody>
                    <a:bodyPr/>
                    <a:lstStyle/>
                    <a:p>
                      <a:r>
                        <a:rPr lang="en-IN" b="1" dirty="0"/>
                        <a:t>Agile, Scrum, Kanban</a:t>
                      </a:r>
                      <a:endParaRPr lang="en-IN" dirty="0"/>
                    </a:p>
                  </a:txBody>
                  <a:tcPr anchor="ctr">
                    <a:lnL>
                      <a:noFill/>
                    </a:lnL>
                    <a:lnR>
                      <a:noFill/>
                    </a:lnR>
                    <a:lnT>
                      <a:noFill/>
                    </a:lnT>
                    <a:lnB>
                      <a:noFill/>
                    </a:lnB>
                    <a:noFill/>
                  </a:tcPr>
                </a:tc>
                <a:extLst>
                  <a:ext uri="{0D108BD9-81ED-4DB2-BD59-A6C34878D82A}">
                    <a16:rowId xmlns:a16="http://schemas.microsoft.com/office/drawing/2014/main" val="3445388245"/>
                  </a:ext>
                </a:extLst>
              </a:tr>
            </a:tbl>
          </a:graphicData>
        </a:graphic>
      </p:graphicFrame>
      <p:sp>
        <p:nvSpPr>
          <p:cNvPr id="7" name="TextBox 6">
            <a:extLst>
              <a:ext uri="{FF2B5EF4-FFF2-40B4-BE49-F238E27FC236}">
                <a16:creationId xmlns:a16="http://schemas.microsoft.com/office/drawing/2014/main" id="{78C0CEC8-0C5C-EA96-285A-928DD21F70AF}"/>
              </a:ext>
            </a:extLst>
          </p:cNvPr>
          <p:cNvSpPr txBox="1"/>
          <p:nvPr/>
        </p:nvSpPr>
        <p:spPr>
          <a:xfrm>
            <a:off x="794657" y="5315635"/>
            <a:ext cx="10308771" cy="369332"/>
          </a:xfrm>
          <a:prstGeom prst="rect">
            <a:avLst/>
          </a:prstGeom>
          <a:noFill/>
        </p:spPr>
        <p:txBody>
          <a:bodyPr wrap="square">
            <a:spAutoFit/>
          </a:bodyPr>
          <a:lstStyle/>
          <a:p>
            <a:r>
              <a:rPr lang="en-US" b="1" dirty="0"/>
              <a:t>Example:</a:t>
            </a:r>
            <a:r>
              <a:rPr lang="en-US" dirty="0"/>
              <a:t> You build a small part, test it, learn from it, then improve in the next cycle.</a:t>
            </a:r>
            <a:endParaRPr lang="en-IN" dirty="0"/>
          </a:p>
        </p:txBody>
      </p:sp>
    </p:spTree>
    <p:extLst>
      <p:ext uri="{BB962C8B-B14F-4D97-AF65-F5344CB8AC3E}">
        <p14:creationId xmlns:p14="http://schemas.microsoft.com/office/powerpoint/2010/main" val="2191973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C0BB-5D0A-A834-9207-8E7C1CBAD823}"/>
              </a:ext>
            </a:extLst>
          </p:cNvPr>
          <p:cNvSpPr>
            <a:spLocks noGrp="1"/>
          </p:cNvSpPr>
          <p:nvPr>
            <p:ph type="title"/>
          </p:nvPr>
        </p:nvSpPr>
        <p:spPr>
          <a:xfrm>
            <a:off x="680321" y="753228"/>
            <a:ext cx="9613861" cy="1080938"/>
          </a:xfrm>
        </p:spPr>
        <p:txBody>
          <a:bodyPr>
            <a:normAutofit/>
          </a:bodyPr>
          <a:lstStyle/>
          <a:p>
            <a:r>
              <a:rPr lang="en-US" dirty="0"/>
              <a:t>Defined Process Control (Traditional Approach)</a:t>
            </a:r>
            <a:endParaRPr lang="en-IN" dirty="0"/>
          </a:p>
        </p:txBody>
      </p:sp>
      <p:graphicFrame>
        <p:nvGraphicFramePr>
          <p:cNvPr id="4" name="Content Placeholder 3">
            <a:extLst>
              <a:ext uri="{FF2B5EF4-FFF2-40B4-BE49-F238E27FC236}">
                <a16:creationId xmlns:a16="http://schemas.microsoft.com/office/drawing/2014/main" id="{74C30EEB-69CA-2AE1-B35F-F18D5C462C4B}"/>
              </a:ext>
            </a:extLst>
          </p:cNvPr>
          <p:cNvGraphicFramePr>
            <a:graphicFrameLocks noGrp="1"/>
          </p:cNvGraphicFramePr>
          <p:nvPr>
            <p:ph idx="1"/>
            <p:extLst>
              <p:ext uri="{D42A27DB-BD31-4B8C-83A1-F6EECF244321}">
                <p14:modId xmlns:p14="http://schemas.microsoft.com/office/powerpoint/2010/main" val="2094618728"/>
              </p:ext>
            </p:extLst>
          </p:nvPr>
        </p:nvGraphicFramePr>
        <p:xfrm>
          <a:off x="1456580" y="2282371"/>
          <a:ext cx="8452243" cy="3598866"/>
        </p:xfrm>
        <a:graphic>
          <a:graphicData uri="http://schemas.openxmlformats.org/drawingml/2006/table">
            <a:tbl>
              <a:tblPr/>
              <a:tblGrid>
                <a:gridCol w="3368134">
                  <a:extLst>
                    <a:ext uri="{9D8B030D-6E8A-4147-A177-3AD203B41FA5}">
                      <a16:colId xmlns:a16="http://schemas.microsoft.com/office/drawing/2014/main" val="582629088"/>
                    </a:ext>
                  </a:extLst>
                </a:gridCol>
                <a:gridCol w="5084109">
                  <a:extLst>
                    <a:ext uri="{9D8B030D-6E8A-4147-A177-3AD203B41FA5}">
                      <a16:colId xmlns:a16="http://schemas.microsoft.com/office/drawing/2014/main" val="1642394583"/>
                    </a:ext>
                  </a:extLst>
                </a:gridCol>
              </a:tblGrid>
              <a:tr h="565536">
                <a:tc>
                  <a:txBody>
                    <a:bodyPr/>
                    <a:lstStyle/>
                    <a:p>
                      <a:r>
                        <a:rPr lang="en-IN" sz="2500"/>
                        <a:t>Feature</a:t>
                      </a:r>
                    </a:p>
                  </a:txBody>
                  <a:tcPr marL="128531" marR="128531" marT="64265" marB="64265" anchor="ctr">
                    <a:lnL>
                      <a:noFill/>
                    </a:lnL>
                    <a:lnR>
                      <a:noFill/>
                    </a:lnR>
                    <a:lnT>
                      <a:noFill/>
                    </a:lnT>
                    <a:lnB>
                      <a:noFill/>
                    </a:lnB>
                    <a:noFill/>
                  </a:tcPr>
                </a:tc>
                <a:tc>
                  <a:txBody>
                    <a:bodyPr/>
                    <a:lstStyle/>
                    <a:p>
                      <a:r>
                        <a:rPr lang="en-IN" sz="2500"/>
                        <a:t>Description</a:t>
                      </a:r>
                    </a:p>
                  </a:txBody>
                  <a:tcPr marL="128531" marR="128531" marT="64265" marB="64265" anchor="ctr">
                    <a:lnL>
                      <a:noFill/>
                    </a:lnL>
                    <a:lnR>
                      <a:noFill/>
                    </a:lnR>
                    <a:lnT>
                      <a:noFill/>
                    </a:lnT>
                    <a:lnB>
                      <a:noFill/>
                    </a:lnB>
                    <a:noFill/>
                  </a:tcPr>
                </a:tc>
                <a:extLst>
                  <a:ext uri="{0D108BD9-81ED-4DB2-BD59-A6C34878D82A}">
                    <a16:rowId xmlns:a16="http://schemas.microsoft.com/office/drawing/2014/main" val="3988427205"/>
                  </a:ext>
                </a:extLst>
              </a:tr>
              <a:tr h="951129">
                <a:tc>
                  <a:txBody>
                    <a:bodyPr/>
                    <a:lstStyle/>
                    <a:p>
                      <a:r>
                        <a:rPr lang="en-IN" sz="2500"/>
                        <a:t>📋 Predefined Steps</a:t>
                      </a:r>
                    </a:p>
                  </a:txBody>
                  <a:tcPr marL="128531" marR="128531" marT="64265" marB="64265" anchor="ctr">
                    <a:lnL>
                      <a:noFill/>
                    </a:lnL>
                    <a:lnR>
                      <a:noFill/>
                    </a:lnR>
                    <a:lnT>
                      <a:noFill/>
                    </a:lnT>
                    <a:lnB>
                      <a:noFill/>
                    </a:lnB>
                    <a:noFill/>
                  </a:tcPr>
                </a:tc>
                <a:tc>
                  <a:txBody>
                    <a:bodyPr/>
                    <a:lstStyle/>
                    <a:p>
                      <a:r>
                        <a:rPr lang="en-US" sz="2500"/>
                        <a:t>Process is planned in detail from start</a:t>
                      </a:r>
                    </a:p>
                  </a:txBody>
                  <a:tcPr marL="128531" marR="128531" marT="64265" marB="64265" anchor="ctr">
                    <a:lnL>
                      <a:noFill/>
                    </a:lnL>
                    <a:lnR>
                      <a:noFill/>
                    </a:lnR>
                    <a:lnT>
                      <a:noFill/>
                    </a:lnT>
                    <a:lnB>
                      <a:noFill/>
                    </a:lnB>
                    <a:noFill/>
                  </a:tcPr>
                </a:tc>
                <a:extLst>
                  <a:ext uri="{0D108BD9-81ED-4DB2-BD59-A6C34878D82A}">
                    <a16:rowId xmlns:a16="http://schemas.microsoft.com/office/drawing/2014/main" val="3959217083"/>
                  </a:ext>
                </a:extLst>
              </a:tr>
              <a:tr h="565536">
                <a:tc>
                  <a:txBody>
                    <a:bodyPr/>
                    <a:lstStyle/>
                    <a:p>
                      <a:r>
                        <a:rPr lang="en-IN" sz="2500"/>
                        <a:t>🔒 Fixed Scope</a:t>
                      </a:r>
                    </a:p>
                  </a:txBody>
                  <a:tcPr marL="128531" marR="128531" marT="64265" marB="64265" anchor="ctr">
                    <a:lnL>
                      <a:noFill/>
                    </a:lnL>
                    <a:lnR>
                      <a:noFill/>
                    </a:lnR>
                    <a:lnT>
                      <a:noFill/>
                    </a:lnT>
                    <a:lnB>
                      <a:noFill/>
                    </a:lnB>
                    <a:noFill/>
                  </a:tcPr>
                </a:tc>
                <a:tc>
                  <a:txBody>
                    <a:bodyPr/>
                    <a:lstStyle/>
                    <a:p>
                      <a:r>
                        <a:rPr lang="en-IN" sz="2500"/>
                        <a:t>Stick to original requirements</a:t>
                      </a:r>
                    </a:p>
                  </a:txBody>
                  <a:tcPr marL="128531" marR="128531" marT="64265" marB="64265" anchor="ctr">
                    <a:lnL>
                      <a:noFill/>
                    </a:lnL>
                    <a:lnR>
                      <a:noFill/>
                    </a:lnR>
                    <a:lnT>
                      <a:noFill/>
                    </a:lnT>
                    <a:lnB>
                      <a:noFill/>
                    </a:lnB>
                    <a:noFill/>
                  </a:tcPr>
                </a:tc>
                <a:extLst>
                  <a:ext uri="{0D108BD9-81ED-4DB2-BD59-A6C34878D82A}">
                    <a16:rowId xmlns:a16="http://schemas.microsoft.com/office/drawing/2014/main" val="4020300456"/>
                  </a:ext>
                </a:extLst>
              </a:tr>
              <a:tr h="565536">
                <a:tc>
                  <a:txBody>
                    <a:bodyPr/>
                    <a:lstStyle/>
                    <a:p>
                      <a:r>
                        <a:rPr lang="en-IN" sz="2500"/>
                        <a:t>🛠️ Control-Oriented</a:t>
                      </a:r>
                    </a:p>
                  </a:txBody>
                  <a:tcPr marL="128531" marR="128531" marT="64265" marB="64265" anchor="ctr">
                    <a:lnL>
                      <a:noFill/>
                    </a:lnL>
                    <a:lnR>
                      <a:noFill/>
                    </a:lnR>
                    <a:lnT>
                      <a:noFill/>
                    </a:lnT>
                    <a:lnB>
                      <a:noFill/>
                    </a:lnB>
                    <a:noFill/>
                  </a:tcPr>
                </a:tc>
                <a:tc>
                  <a:txBody>
                    <a:bodyPr/>
                    <a:lstStyle/>
                    <a:p>
                      <a:r>
                        <a:rPr lang="en-US" sz="2500"/>
                        <a:t>Less flexibility to make changes</a:t>
                      </a:r>
                    </a:p>
                  </a:txBody>
                  <a:tcPr marL="128531" marR="128531" marT="64265" marB="64265" anchor="ctr">
                    <a:lnL>
                      <a:noFill/>
                    </a:lnL>
                    <a:lnR>
                      <a:noFill/>
                    </a:lnR>
                    <a:lnT>
                      <a:noFill/>
                    </a:lnT>
                    <a:lnB>
                      <a:noFill/>
                    </a:lnB>
                    <a:noFill/>
                  </a:tcPr>
                </a:tc>
                <a:extLst>
                  <a:ext uri="{0D108BD9-81ED-4DB2-BD59-A6C34878D82A}">
                    <a16:rowId xmlns:a16="http://schemas.microsoft.com/office/drawing/2014/main" val="3180606023"/>
                  </a:ext>
                </a:extLst>
              </a:tr>
              <a:tr h="951129">
                <a:tc>
                  <a:txBody>
                    <a:bodyPr/>
                    <a:lstStyle/>
                    <a:p>
                      <a:r>
                        <a:rPr lang="en-IN" sz="2500"/>
                        <a:t>📌 Used In</a:t>
                      </a:r>
                    </a:p>
                  </a:txBody>
                  <a:tcPr marL="128531" marR="128531" marT="64265" marB="64265" anchor="ctr">
                    <a:lnL>
                      <a:noFill/>
                    </a:lnL>
                    <a:lnR>
                      <a:noFill/>
                    </a:lnR>
                    <a:lnT>
                      <a:noFill/>
                    </a:lnT>
                    <a:lnB>
                      <a:noFill/>
                    </a:lnB>
                    <a:noFill/>
                  </a:tcPr>
                </a:tc>
                <a:tc>
                  <a:txBody>
                    <a:bodyPr/>
                    <a:lstStyle/>
                    <a:p>
                      <a:r>
                        <a:rPr lang="en-IN" sz="2500" b="1" dirty="0"/>
                        <a:t>Waterfall, traditional project models</a:t>
                      </a:r>
                      <a:endParaRPr lang="en-IN" sz="2500" dirty="0"/>
                    </a:p>
                  </a:txBody>
                  <a:tcPr marL="128531" marR="128531" marT="64265" marB="64265" anchor="ctr">
                    <a:lnL>
                      <a:noFill/>
                    </a:lnL>
                    <a:lnR>
                      <a:noFill/>
                    </a:lnR>
                    <a:lnT>
                      <a:noFill/>
                    </a:lnT>
                    <a:lnB>
                      <a:noFill/>
                    </a:lnB>
                    <a:noFill/>
                  </a:tcPr>
                </a:tc>
                <a:extLst>
                  <a:ext uri="{0D108BD9-81ED-4DB2-BD59-A6C34878D82A}">
                    <a16:rowId xmlns:a16="http://schemas.microsoft.com/office/drawing/2014/main" val="2832084199"/>
                  </a:ext>
                </a:extLst>
              </a:tr>
            </a:tbl>
          </a:graphicData>
        </a:graphic>
      </p:graphicFrame>
    </p:spTree>
    <p:extLst>
      <p:ext uri="{BB962C8B-B14F-4D97-AF65-F5344CB8AC3E}">
        <p14:creationId xmlns:p14="http://schemas.microsoft.com/office/powerpoint/2010/main" val="2894331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5714-2A38-FDE1-08EF-E16ABDD2386B}"/>
              </a:ext>
            </a:extLst>
          </p:cNvPr>
          <p:cNvSpPr>
            <a:spLocks noGrp="1"/>
          </p:cNvSpPr>
          <p:nvPr>
            <p:ph type="title"/>
          </p:nvPr>
        </p:nvSpPr>
        <p:spPr/>
        <p:txBody>
          <a:bodyPr/>
          <a:lstStyle/>
          <a:p>
            <a:r>
              <a:rPr lang="en-US" dirty="0"/>
              <a:t>Empirical Process Control vs Defined Process Control</a:t>
            </a:r>
            <a:endParaRPr lang="en-IN" dirty="0"/>
          </a:p>
        </p:txBody>
      </p:sp>
      <p:pic>
        <p:nvPicPr>
          <p:cNvPr id="5" name="Content Placeholder 4">
            <a:extLst>
              <a:ext uri="{FF2B5EF4-FFF2-40B4-BE49-F238E27FC236}">
                <a16:creationId xmlns:a16="http://schemas.microsoft.com/office/drawing/2014/main" id="{42E79D73-104C-CC3A-21C0-713E3A027644}"/>
              </a:ext>
            </a:extLst>
          </p:cNvPr>
          <p:cNvPicPr>
            <a:picLocks noGrp="1" noChangeAspect="1"/>
          </p:cNvPicPr>
          <p:nvPr>
            <p:ph idx="1"/>
          </p:nvPr>
        </p:nvPicPr>
        <p:blipFill>
          <a:blip r:embed="rId2"/>
          <a:stretch>
            <a:fillRect/>
          </a:stretch>
        </p:blipFill>
        <p:spPr>
          <a:xfrm>
            <a:off x="0" y="2075542"/>
            <a:ext cx="8419061" cy="4589113"/>
          </a:xfrm>
        </p:spPr>
      </p:pic>
      <p:sp>
        <p:nvSpPr>
          <p:cNvPr id="6" name="Rectangle 1">
            <a:extLst>
              <a:ext uri="{FF2B5EF4-FFF2-40B4-BE49-F238E27FC236}">
                <a16:creationId xmlns:a16="http://schemas.microsoft.com/office/drawing/2014/main" id="{551DD7DD-8B34-EBCC-529B-D507EC9EC9B9}"/>
              </a:ext>
            </a:extLst>
          </p:cNvPr>
          <p:cNvSpPr>
            <a:spLocks noChangeArrowheads="1"/>
          </p:cNvSpPr>
          <p:nvPr/>
        </p:nvSpPr>
        <p:spPr bwMode="auto">
          <a:xfrm>
            <a:off x="8535230" y="5241549"/>
            <a:ext cx="36567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Empirical = Learn and adapt</a:t>
            </a: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Defined = Follow the fixed plan</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47279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A38A-B2EC-4107-960E-CD1E4FEE3567}"/>
              </a:ext>
            </a:extLst>
          </p:cNvPr>
          <p:cNvSpPr>
            <a:spLocks noGrp="1"/>
          </p:cNvSpPr>
          <p:nvPr>
            <p:ph type="title"/>
          </p:nvPr>
        </p:nvSpPr>
        <p:spPr>
          <a:xfrm>
            <a:off x="680321" y="753228"/>
            <a:ext cx="9613861" cy="1080938"/>
          </a:xfrm>
        </p:spPr>
        <p:txBody>
          <a:bodyPr/>
          <a:lstStyle/>
          <a:p>
            <a:r>
              <a:rPr lang="en-US" dirty="0"/>
              <a:t>Why Agile?</a:t>
            </a:r>
            <a:endParaRPr lang="en-IN" dirty="0"/>
          </a:p>
        </p:txBody>
      </p:sp>
      <p:sp>
        <p:nvSpPr>
          <p:cNvPr id="3" name="Content Placeholder 2">
            <a:extLst>
              <a:ext uri="{FF2B5EF4-FFF2-40B4-BE49-F238E27FC236}">
                <a16:creationId xmlns:a16="http://schemas.microsoft.com/office/drawing/2014/main" id="{DDD2466D-2BA6-4BAA-93D8-C9AD3865A7F1}"/>
              </a:ext>
            </a:extLst>
          </p:cNvPr>
          <p:cNvSpPr>
            <a:spLocks noGrp="1"/>
          </p:cNvSpPr>
          <p:nvPr>
            <p:ph idx="1"/>
          </p:nvPr>
        </p:nvSpPr>
        <p:spPr>
          <a:xfrm>
            <a:off x="680322" y="2336872"/>
            <a:ext cx="7801206" cy="4035935"/>
          </a:xfrm>
        </p:spPr>
        <p:txBody>
          <a:bodyPr>
            <a:normAutofit/>
          </a:bodyPr>
          <a:lstStyle/>
          <a:p>
            <a:r>
              <a:rPr lang="en-US" dirty="0"/>
              <a:t>In software development, agile practices involve finding out requirements and developing solutions through the collaborative effort of self-organizing and cross-functional teams and their customer/end user.</a:t>
            </a:r>
          </a:p>
        </p:txBody>
      </p:sp>
      <p:pic>
        <p:nvPicPr>
          <p:cNvPr id="4" name="Picture 2" descr="https://www.cprime.com/wp-content/uploads/2019/10/agile-scrum-delivery-300x294.png">
            <a:extLst>
              <a:ext uri="{FF2B5EF4-FFF2-40B4-BE49-F238E27FC236}">
                <a16:creationId xmlns:a16="http://schemas.microsoft.com/office/drawing/2014/main" id="{7BC2E3EE-B645-4882-9896-FDB8A6E0D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3576" y="2588345"/>
            <a:ext cx="3221211" cy="315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14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IN" b="1" dirty="0"/>
              <a:t>Agile Design</a:t>
            </a:r>
          </a:p>
        </p:txBody>
      </p:sp>
      <p:sp>
        <p:nvSpPr>
          <p:cNvPr id="6" name="TextBox 5">
            <a:extLst>
              <a:ext uri="{FF2B5EF4-FFF2-40B4-BE49-F238E27FC236}">
                <a16:creationId xmlns:a16="http://schemas.microsoft.com/office/drawing/2014/main" id="{85D3249E-D6BE-AEDB-BCBF-E7297DA21F25}"/>
              </a:ext>
            </a:extLst>
          </p:cNvPr>
          <p:cNvSpPr txBox="1"/>
          <p:nvPr/>
        </p:nvSpPr>
        <p:spPr>
          <a:xfrm>
            <a:off x="680320" y="2325046"/>
            <a:ext cx="9500627" cy="1200329"/>
          </a:xfrm>
          <a:prstGeom prst="rect">
            <a:avLst/>
          </a:prstGeom>
          <a:noFill/>
        </p:spPr>
        <p:txBody>
          <a:bodyPr wrap="square">
            <a:spAutoFit/>
          </a:bodyPr>
          <a:lstStyle/>
          <a:p>
            <a:pPr algn="just"/>
            <a:r>
              <a:rPr lang="en-US" dirty="0"/>
              <a:t>Agile design is a highly collaborative way of design and developing new products that breaks big tasks into groups of subtasks to be performed in short ‘Sprints’. These tasks are regularly reported back to the virtual team in informal scrum meetings as a daily standups.</a:t>
            </a:r>
            <a:endParaRPr lang="en-IN" dirty="0"/>
          </a:p>
        </p:txBody>
      </p:sp>
      <p:sp>
        <p:nvSpPr>
          <p:cNvPr id="10" name="TextBox 9">
            <a:extLst>
              <a:ext uri="{FF2B5EF4-FFF2-40B4-BE49-F238E27FC236}">
                <a16:creationId xmlns:a16="http://schemas.microsoft.com/office/drawing/2014/main" id="{B1707B01-847D-8153-166E-643920EE2E61}"/>
              </a:ext>
            </a:extLst>
          </p:cNvPr>
          <p:cNvSpPr txBox="1"/>
          <p:nvPr/>
        </p:nvSpPr>
        <p:spPr>
          <a:xfrm>
            <a:off x="680319" y="3796448"/>
            <a:ext cx="7652975" cy="2031325"/>
          </a:xfrm>
          <a:prstGeom prst="rect">
            <a:avLst/>
          </a:prstGeom>
          <a:noFill/>
        </p:spPr>
        <p:txBody>
          <a:bodyPr wrap="square">
            <a:spAutoFit/>
          </a:bodyPr>
          <a:lstStyle/>
          <a:p>
            <a:r>
              <a:rPr lang="en-US" dirty="0"/>
              <a:t>- Daily ‘Scrum’ Meetings (standing up)</a:t>
            </a:r>
          </a:p>
          <a:p>
            <a:r>
              <a:rPr lang="en-US" dirty="0"/>
              <a:t>- ‘Scrum Masters’</a:t>
            </a:r>
          </a:p>
          <a:p>
            <a:r>
              <a:rPr lang="en-US" dirty="0"/>
              <a:t>- Virtual Teams</a:t>
            </a:r>
          </a:p>
          <a:p>
            <a:r>
              <a:rPr lang="en-US" dirty="0"/>
              <a:t>- Visual project management (</a:t>
            </a:r>
            <a:r>
              <a:rPr lang="en-US" dirty="0" err="1"/>
              <a:t>eg</a:t>
            </a:r>
            <a:r>
              <a:rPr lang="en-US" dirty="0"/>
              <a:t> Kanban Boards)</a:t>
            </a:r>
          </a:p>
          <a:p>
            <a:r>
              <a:rPr lang="en-US" dirty="0"/>
              <a:t>- meetings to review and learn from sprints</a:t>
            </a:r>
          </a:p>
          <a:p>
            <a:r>
              <a:rPr lang="en-US" dirty="0"/>
              <a:t>- Charts.</a:t>
            </a:r>
          </a:p>
          <a:p>
            <a:r>
              <a:rPr lang="en-US" dirty="0"/>
              <a:t>- Prototyping: ‘Build-Measure-Learn’  development cycles</a:t>
            </a:r>
            <a:endParaRPr lang="en-IN" dirty="0"/>
          </a:p>
        </p:txBody>
      </p:sp>
    </p:spTree>
    <p:extLst>
      <p:ext uri="{BB962C8B-B14F-4D97-AF65-F5344CB8AC3E}">
        <p14:creationId xmlns:p14="http://schemas.microsoft.com/office/powerpoint/2010/main" val="268016537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15BC-139F-56E6-7CD1-AF6201EDD2FB}"/>
              </a:ext>
            </a:extLst>
          </p:cNvPr>
          <p:cNvSpPr>
            <a:spLocks noGrp="1"/>
          </p:cNvSpPr>
          <p:nvPr>
            <p:ph type="title"/>
          </p:nvPr>
        </p:nvSpPr>
        <p:spPr/>
        <p:txBody>
          <a:bodyPr/>
          <a:lstStyle/>
          <a:p>
            <a:r>
              <a:rPr lang="en-IN" b="1" dirty="0"/>
              <a:t>Agile Design</a:t>
            </a:r>
            <a:endParaRPr lang="en-IN" dirty="0"/>
          </a:p>
        </p:txBody>
      </p:sp>
      <p:sp>
        <p:nvSpPr>
          <p:cNvPr id="3" name="Content Placeholder 2">
            <a:extLst>
              <a:ext uri="{FF2B5EF4-FFF2-40B4-BE49-F238E27FC236}">
                <a16:creationId xmlns:a16="http://schemas.microsoft.com/office/drawing/2014/main" id="{4834636E-93BB-D420-5746-E4FF6A47F1DC}"/>
              </a:ext>
            </a:extLst>
          </p:cNvPr>
          <p:cNvSpPr>
            <a:spLocks noGrp="1"/>
          </p:cNvSpPr>
          <p:nvPr>
            <p:ph idx="1"/>
          </p:nvPr>
        </p:nvSpPr>
        <p:spPr>
          <a:xfrm>
            <a:off x="680321" y="2336873"/>
            <a:ext cx="9613861" cy="4172784"/>
          </a:xfrm>
        </p:spPr>
        <p:txBody>
          <a:bodyPr>
            <a:normAutofit/>
          </a:bodyPr>
          <a:lstStyle/>
          <a:p>
            <a:r>
              <a:rPr lang="en-US" dirty="0"/>
              <a:t>Agile design is a flexible and iterative approach that applies Agile principles to the  design and user experience. This methodology comes from the Agile framework, which emphasizes adaptability, collaboration and customer feedback. </a:t>
            </a:r>
          </a:p>
          <a:p>
            <a:pPr marL="0" indent="0">
              <a:buNone/>
            </a:pPr>
            <a:r>
              <a:rPr lang="en-US" b="1" dirty="0"/>
              <a:t>Why is Agile Design Important? </a:t>
            </a:r>
          </a:p>
          <a:p>
            <a:r>
              <a:rPr lang="en-US" dirty="0"/>
              <a:t>Agile design is a dynamic approach to design work that values flexibility, collaboration and customer feedback. It is valuable for UX (user experience) designers in various ways. This process integrates UX design in Agile methodologies and teams to quickly design projects in alignment with Agile development and UI/UX design principles.</a:t>
            </a:r>
          </a:p>
        </p:txBody>
      </p:sp>
    </p:spTree>
    <p:extLst>
      <p:ext uri="{BB962C8B-B14F-4D97-AF65-F5344CB8AC3E}">
        <p14:creationId xmlns:p14="http://schemas.microsoft.com/office/powerpoint/2010/main" val="183672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115D-7166-B787-47E4-FC1DE946DD51}"/>
              </a:ext>
            </a:extLst>
          </p:cNvPr>
          <p:cNvSpPr>
            <a:spLocks noGrp="1"/>
          </p:cNvSpPr>
          <p:nvPr>
            <p:ph type="title"/>
          </p:nvPr>
        </p:nvSpPr>
        <p:spPr/>
        <p:txBody>
          <a:bodyPr/>
          <a:lstStyle/>
          <a:p>
            <a:r>
              <a:rPr lang="en-US" dirty="0"/>
              <a:t>Key Characteristics of Agile Design</a:t>
            </a:r>
            <a:endParaRPr lang="en-IN" dirty="0"/>
          </a:p>
        </p:txBody>
      </p:sp>
      <p:sp>
        <p:nvSpPr>
          <p:cNvPr id="3" name="Content Placeholder 2">
            <a:extLst>
              <a:ext uri="{FF2B5EF4-FFF2-40B4-BE49-F238E27FC236}">
                <a16:creationId xmlns:a16="http://schemas.microsoft.com/office/drawing/2014/main" id="{3665F3F9-EFF6-4629-3190-1BCA37A0296C}"/>
              </a:ext>
            </a:extLst>
          </p:cNvPr>
          <p:cNvSpPr>
            <a:spLocks noGrp="1"/>
          </p:cNvSpPr>
          <p:nvPr>
            <p:ph idx="1"/>
          </p:nvPr>
        </p:nvSpPr>
        <p:spPr/>
        <p:txBody>
          <a:bodyPr/>
          <a:lstStyle/>
          <a:p>
            <a:r>
              <a:rPr lang="en-US" b="1" dirty="0"/>
              <a:t>Incremental</a:t>
            </a:r>
            <a:r>
              <a:rPr lang="en-US" dirty="0"/>
              <a:t>: Agile design follows an iterative and incremental method, wherein the layout process is broken down into smaller chunks referred to as sprints.</a:t>
            </a:r>
          </a:p>
          <a:p>
            <a:r>
              <a:rPr lang="en-US" b="1" dirty="0"/>
              <a:t>Collaborative</a:t>
            </a:r>
            <a:r>
              <a:rPr lang="en-US" dirty="0"/>
              <a:t>: Agile layout emphasizes collaboration between designers, builders, and stakeholders during the design manner.</a:t>
            </a:r>
          </a:p>
          <a:p>
            <a:r>
              <a:rPr lang="en-US" b="1" dirty="0"/>
              <a:t>Cross-Functional Teams</a:t>
            </a:r>
            <a:r>
              <a:rPr lang="en-US" dirty="0"/>
              <a:t>: Agile layout involves cross-purposeful groups, in which designers, builders, and stakeholders with one-of-a-kind talent sets.</a:t>
            </a:r>
            <a:endParaRPr lang="en-IN" dirty="0"/>
          </a:p>
        </p:txBody>
      </p:sp>
    </p:spTree>
    <p:extLst>
      <p:ext uri="{BB962C8B-B14F-4D97-AF65-F5344CB8AC3E}">
        <p14:creationId xmlns:p14="http://schemas.microsoft.com/office/powerpoint/2010/main" val="1967140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IN" b="1" dirty="0"/>
              <a:t>Agile Project Management</a:t>
            </a:r>
          </a:p>
        </p:txBody>
      </p:sp>
      <p:sp>
        <p:nvSpPr>
          <p:cNvPr id="4" name="TextBox 3">
            <a:extLst>
              <a:ext uri="{FF2B5EF4-FFF2-40B4-BE49-F238E27FC236}">
                <a16:creationId xmlns:a16="http://schemas.microsoft.com/office/drawing/2014/main" id="{4CD9375D-2A7A-D53E-BC81-3183A71B53EB}"/>
              </a:ext>
            </a:extLst>
          </p:cNvPr>
          <p:cNvSpPr txBox="1"/>
          <p:nvPr/>
        </p:nvSpPr>
        <p:spPr>
          <a:xfrm>
            <a:off x="680320" y="2098803"/>
            <a:ext cx="9613861" cy="1015663"/>
          </a:xfrm>
          <a:prstGeom prst="rect">
            <a:avLst/>
          </a:prstGeom>
          <a:noFill/>
        </p:spPr>
        <p:txBody>
          <a:bodyPr wrap="square">
            <a:spAutoFit/>
          </a:bodyPr>
          <a:lstStyle/>
          <a:p>
            <a:pPr algn="just"/>
            <a:r>
              <a:rPr lang="en-US" sz="2000" b="0" i="0" dirty="0">
                <a:effectLst/>
                <a:latin typeface="-apple-system"/>
              </a:rPr>
              <a:t>Agile project management is an effective methodology for managing projects in a fast-</a:t>
            </a:r>
            <a:r>
              <a:rPr lang="en-IN" sz="2000" dirty="0"/>
              <a:t>moving </a:t>
            </a:r>
            <a:r>
              <a:rPr lang="en-US" sz="2000" b="0" i="0" dirty="0">
                <a:effectLst/>
                <a:latin typeface="-apple-system"/>
              </a:rPr>
              <a:t>environment. It emphasizes collaboration, flexibility, and response to change, making it particularly suitable for global teams that face a range of complex challenges.</a:t>
            </a:r>
            <a:endParaRPr lang="en-IN" sz="2000" dirty="0"/>
          </a:p>
        </p:txBody>
      </p:sp>
      <p:sp>
        <p:nvSpPr>
          <p:cNvPr id="6" name="TextBox 5">
            <a:extLst>
              <a:ext uri="{FF2B5EF4-FFF2-40B4-BE49-F238E27FC236}">
                <a16:creationId xmlns:a16="http://schemas.microsoft.com/office/drawing/2014/main" id="{8DA4A9F4-834E-D2E5-4CF1-AE970CF0C9AE}"/>
              </a:ext>
            </a:extLst>
          </p:cNvPr>
          <p:cNvSpPr txBox="1"/>
          <p:nvPr/>
        </p:nvSpPr>
        <p:spPr>
          <a:xfrm>
            <a:off x="680320" y="3300724"/>
            <a:ext cx="9613860" cy="2862322"/>
          </a:xfrm>
          <a:prstGeom prst="rect">
            <a:avLst/>
          </a:prstGeom>
          <a:noFill/>
        </p:spPr>
        <p:txBody>
          <a:bodyPr wrap="square">
            <a:spAutoFit/>
          </a:bodyPr>
          <a:lstStyle/>
          <a:p>
            <a:pPr algn="l" fontAlgn="auto"/>
            <a:r>
              <a:rPr lang="en-US" sz="2000" b="1" i="0" dirty="0">
                <a:effectLst/>
                <a:latin typeface="-apple-system"/>
              </a:rPr>
              <a:t>How to make </a:t>
            </a:r>
            <a:r>
              <a:rPr lang="en-US" sz="2000" b="1" dirty="0">
                <a:latin typeface="-apple-system"/>
              </a:rPr>
              <a:t>agile project management</a:t>
            </a:r>
            <a:r>
              <a:rPr lang="en-US" sz="2000" b="1" i="0" dirty="0">
                <a:effectLst/>
                <a:latin typeface="-apple-system"/>
              </a:rPr>
              <a:t> to work effectively</a:t>
            </a:r>
            <a:r>
              <a:rPr lang="en-US" sz="2000" dirty="0">
                <a:latin typeface="-apple-system"/>
              </a:rPr>
              <a:t>:</a:t>
            </a:r>
            <a:br>
              <a:rPr lang="en-US" sz="2000" dirty="0">
                <a:latin typeface="-apple-system"/>
              </a:rPr>
            </a:br>
            <a:br>
              <a:rPr lang="en-US" sz="2000" dirty="0">
                <a:latin typeface="-apple-system"/>
              </a:rPr>
            </a:br>
            <a:r>
              <a:rPr lang="en-US" sz="2000" dirty="0">
                <a:latin typeface="-apple-system"/>
              </a:rPr>
              <a:t>- </a:t>
            </a:r>
            <a:r>
              <a:rPr lang="en-IN" sz="2000" i="0" dirty="0">
                <a:effectLst/>
                <a:latin typeface="-apple-system"/>
              </a:rPr>
              <a:t>Foster Communication and Collaboration</a:t>
            </a:r>
          </a:p>
          <a:p>
            <a:pPr algn="l" fontAlgn="auto"/>
            <a:r>
              <a:rPr lang="en-IN" sz="2000" dirty="0">
                <a:latin typeface="-apple-system"/>
              </a:rPr>
              <a:t>- </a:t>
            </a:r>
            <a:r>
              <a:rPr lang="en-IN" sz="2000" i="0" dirty="0">
                <a:effectLst/>
                <a:latin typeface="-apple-system"/>
              </a:rPr>
              <a:t>Define Roles and Responsibilities</a:t>
            </a:r>
          </a:p>
          <a:p>
            <a:pPr algn="l" fontAlgn="auto"/>
            <a:r>
              <a:rPr lang="en-IN" sz="2000" i="0" dirty="0">
                <a:effectLst/>
                <a:latin typeface="-apple-system"/>
              </a:rPr>
              <a:t>- Establish a Common Language</a:t>
            </a:r>
          </a:p>
          <a:p>
            <a:pPr algn="l" fontAlgn="auto"/>
            <a:r>
              <a:rPr lang="en-IN" sz="2000" i="0" dirty="0">
                <a:effectLst/>
                <a:latin typeface="-apple-system"/>
              </a:rPr>
              <a:t>- Cultural Differences</a:t>
            </a:r>
          </a:p>
          <a:p>
            <a:pPr algn="l" fontAlgn="auto"/>
            <a:r>
              <a:rPr lang="en-IN" sz="2000" i="0" dirty="0">
                <a:effectLst/>
                <a:latin typeface="-apple-system"/>
              </a:rPr>
              <a:t>- Flexibility and Adaptability</a:t>
            </a:r>
          </a:p>
          <a:p>
            <a:pPr algn="l" fontAlgn="auto"/>
            <a:r>
              <a:rPr lang="en-IN" sz="2000" i="0" dirty="0">
                <a:effectLst/>
                <a:latin typeface="-apple-system"/>
              </a:rPr>
              <a:t>- Use Agile Methodologies Appropriately</a:t>
            </a:r>
          </a:p>
          <a:p>
            <a:pPr algn="l" fontAlgn="auto"/>
            <a:r>
              <a:rPr lang="en-IN" sz="2000" i="0" dirty="0">
                <a:effectLst/>
                <a:latin typeface="-apple-system"/>
              </a:rPr>
              <a:t>- Monitor Progress Closely</a:t>
            </a:r>
          </a:p>
        </p:txBody>
      </p:sp>
    </p:spTree>
    <p:extLst>
      <p:ext uri="{BB962C8B-B14F-4D97-AF65-F5344CB8AC3E}">
        <p14:creationId xmlns:p14="http://schemas.microsoft.com/office/powerpoint/2010/main" val="398870892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IN" b="1" dirty="0"/>
              <a:t>Agile Project Management</a:t>
            </a:r>
          </a:p>
        </p:txBody>
      </p:sp>
      <p:pic>
        <p:nvPicPr>
          <p:cNvPr id="2050" name="Picture 2" descr="How to Implement Agile Project Management in a Global Team&quot;​">
            <a:extLst>
              <a:ext uri="{FF2B5EF4-FFF2-40B4-BE49-F238E27FC236}">
                <a16:creationId xmlns:a16="http://schemas.microsoft.com/office/drawing/2014/main" id="{BD6D4E49-BCD3-5B79-1943-9B56D4BE0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90" y="2075900"/>
            <a:ext cx="9613860" cy="458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0391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IN" b="1" dirty="0"/>
              <a:t>Generic Agile Framework</a:t>
            </a:r>
          </a:p>
        </p:txBody>
      </p:sp>
      <p:sp>
        <p:nvSpPr>
          <p:cNvPr id="5" name="Rectangle 4">
            <a:extLst>
              <a:ext uri="{FF2B5EF4-FFF2-40B4-BE49-F238E27FC236}">
                <a16:creationId xmlns:a16="http://schemas.microsoft.com/office/drawing/2014/main" id="{557784B3-7FC5-4D1E-8042-BAABF0935D11}"/>
              </a:ext>
            </a:extLst>
          </p:cNvPr>
          <p:cNvSpPr/>
          <p:nvPr/>
        </p:nvSpPr>
        <p:spPr>
          <a:xfrm>
            <a:off x="680321" y="2317921"/>
            <a:ext cx="9613861" cy="3785652"/>
          </a:xfrm>
          <a:prstGeom prst="rect">
            <a:avLst/>
          </a:prstGeom>
        </p:spPr>
        <p:txBody>
          <a:bodyPr wrap="square">
            <a:spAutoFit/>
          </a:bodyPr>
          <a:lstStyle/>
          <a:p>
            <a:r>
              <a:rPr lang="en-IN" sz="2000" b="1" dirty="0"/>
              <a:t>Generic Agile Framework:</a:t>
            </a:r>
            <a:br>
              <a:rPr lang="en-IN" sz="2000" dirty="0"/>
            </a:br>
            <a:br>
              <a:rPr lang="en-IN" sz="2000" dirty="0"/>
            </a:br>
            <a:r>
              <a:rPr lang="en-US" sz="2000" dirty="0"/>
              <a:t>A </a:t>
            </a:r>
            <a:r>
              <a:rPr lang="en-US" sz="2000" b="1" dirty="0"/>
              <a:t>Generic Agile Framework</a:t>
            </a:r>
            <a:r>
              <a:rPr lang="en-US" sz="2000" dirty="0"/>
              <a:t> is a flexible structure based on Agile values and principles.</a:t>
            </a:r>
            <a:br>
              <a:rPr lang="en-US" sz="2000" dirty="0"/>
            </a:br>
            <a:r>
              <a:rPr lang="en-US" sz="2000" dirty="0"/>
              <a:t>It allows teams to adapt their process without strictly following a predefined method.</a:t>
            </a:r>
          </a:p>
          <a:p>
            <a:endParaRPr lang="en-US" sz="2000" dirty="0"/>
          </a:p>
          <a:p>
            <a:r>
              <a:rPr lang="en-IN" sz="2000" dirty="0"/>
              <a:t>An agile framework is a specific approach of agile project management which incorporates elements of continuous planning, developing, testing, integration, and other forms of continuous development. Agile frameworks are lightweight compared to traditional development methods, which means that rules and practices are kept to a minimum for a rapid project development.</a:t>
            </a:r>
          </a:p>
        </p:txBody>
      </p:sp>
    </p:spTree>
    <p:extLst>
      <p:ext uri="{BB962C8B-B14F-4D97-AF65-F5344CB8AC3E}">
        <p14:creationId xmlns:p14="http://schemas.microsoft.com/office/powerpoint/2010/main" val="1758455531"/>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0021-79AE-EC4D-9A9A-EED663D14938}"/>
              </a:ext>
            </a:extLst>
          </p:cNvPr>
          <p:cNvSpPr>
            <a:spLocks noGrp="1"/>
          </p:cNvSpPr>
          <p:nvPr>
            <p:ph type="title"/>
          </p:nvPr>
        </p:nvSpPr>
        <p:spPr/>
        <p:txBody>
          <a:bodyPr/>
          <a:lstStyle/>
          <a:p>
            <a:r>
              <a:rPr lang="en-IN" dirty="0"/>
              <a:t>Popular Agile Frameworks</a:t>
            </a:r>
          </a:p>
        </p:txBody>
      </p:sp>
      <p:sp>
        <p:nvSpPr>
          <p:cNvPr id="3" name="Content Placeholder 2">
            <a:extLst>
              <a:ext uri="{FF2B5EF4-FFF2-40B4-BE49-F238E27FC236}">
                <a16:creationId xmlns:a16="http://schemas.microsoft.com/office/drawing/2014/main" id="{820B6166-A5A4-E962-9E8C-ED4DAA1FA5E0}"/>
              </a:ext>
            </a:extLst>
          </p:cNvPr>
          <p:cNvSpPr>
            <a:spLocks noGrp="1"/>
          </p:cNvSpPr>
          <p:nvPr>
            <p:ph idx="1"/>
          </p:nvPr>
        </p:nvSpPr>
        <p:spPr/>
        <p:txBody>
          <a:bodyPr>
            <a:normAutofit/>
          </a:bodyPr>
          <a:lstStyle/>
          <a:p>
            <a:pPr marL="0" indent="0">
              <a:buNone/>
            </a:pPr>
            <a:endParaRPr lang="en-IN" b="1" i="0" dirty="0">
              <a:solidFill>
                <a:srgbClr val="273239"/>
              </a:solidFill>
              <a:effectLst/>
              <a:latin typeface="Nunito" pitchFamily="2" charset="0"/>
            </a:endParaRPr>
          </a:p>
          <a:p>
            <a:pPr algn="l" fontAlgn="base">
              <a:buFont typeface="Arial" panose="020B0604020202020204" pitchFamily="34" charset="0"/>
              <a:buChar char="•"/>
            </a:pPr>
            <a:r>
              <a:rPr lang="en-IN" i="0" dirty="0">
                <a:effectLst/>
                <a:latin typeface="Nunito" pitchFamily="2" charset="0"/>
              </a:rPr>
              <a:t>Kanban</a:t>
            </a:r>
          </a:p>
          <a:p>
            <a:pPr algn="l" fontAlgn="base">
              <a:buFont typeface="Arial" panose="020B0604020202020204" pitchFamily="34" charset="0"/>
              <a:buChar char="•"/>
            </a:pPr>
            <a:r>
              <a:rPr lang="en-IN" i="0" dirty="0">
                <a:effectLst/>
                <a:latin typeface="Nunito" pitchFamily="2" charset="0"/>
              </a:rPr>
              <a:t>Scrum</a:t>
            </a:r>
          </a:p>
          <a:p>
            <a:pPr algn="l" fontAlgn="base">
              <a:buFont typeface="Arial" panose="020B0604020202020204" pitchFamily="34" charset="0"/>
              <a:buChar char="•"/>
            </a:pPr>
            <a:r>
              <a:rPr lang="en-IN" i="0" dirty="0">
                <a:effectLst/>
                <a:latin typeface="Nunito" pitchFamily="2" charset="0"/>
              </a:rPr>
              <a:t>Lean Software Development (LSD)</a:t>
            </a:r>
          </a:p>
          <a:p>
            <a:pPr algn="l" fontAlgn="base">
              <a:buFont typeface="Arial" panose="020B0604020202020204" pitchFamily="34" charset="0"/>
              <a:buChar char="•"/>
            </a:pPr>
            <a:r>
              <a:rPr lang="en-IN" i="0" dirty="0">
                <a:effectLst/>
                <a:latin typeface="Nunito" pitchFamily="2" charset="0"/>
              </a:rPr>
              <a:t>Dynamic Systems Development Method (DDSM)</a:t>
            </a:r>
          </a:p>
          <a:p>
            <a:pPr algn="l" fontAlgn="base">
              <a:buFont typeface="Arial" panose="020B0604020202020204" pitchFamily="34" charset="0"/>
              <a:buChar char="•"/>
            </a:pPr>
            <a:r>
              <a:rPr lang="en-IN" i="0" dirty="0">
                <a:effectLst/>
                <a:latin typeface="Nunito" pitchFamily="2" charset="0"/>
              </a:rPr>
              <a:t>Feature Driven Development (FDD)</a:t>
            </a:r>
          </a:p>
          <a:p>
            <a:pPr algn="l" fontAlgn="base">
              <a:buFont typeface="Arial" panose="020B0604020202020204" pitchFamily="34" charset="0"/>
              <a:buChar char="•"/>
            </a:pPr>
            <a:r>
              <a:rPr lang="en-IN" i="0" dirty="0">
                <a:effectLst/>
                <a:latin typeface="Nunito" pitchFamily="2" charset="0"/>
              </a:rPr>
              <a:t>Adaptive Software Development (ASD)</a:t>
            </a:r>
          </a:p>
          <a:p>
            <a:pPr algn="l" fontAlgn="base">
              <a:buFont typeface="Arial" panose="020B0604020202020204" pitchFamily="34" charset="0"/>
              <a:buChar char="•"/>
            </a:pPr>
            <a:endParaRPr lang="en-IN" dirty="0"/>
          </a:p>
        </p:txBody>
      </p:sp>
    </p:spTree>
    <p:extLst>
      <p:ext uri="{BB962C8B-B14F-4D97-AF65-F5344CB8AC3E}">
        <p14:creationId xmlns:p14="http://schemas.microsoft.com/office/powerpoint/2010/main" val="254844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A84D-EE72-2BA2-D849-35881E9A40BC}"/>
              </a:ext>
            </a:extLst>
          </p:cNvPr>
          <p:cNvSpPr>
            <a:spLocks noGrp="1"/>
          </p:cNvSpPr>
          <p:nvPr>
            <p:ph type="title"/>
          </p:nvPr>
        </p:nvSpPr>
        <p:spPr/>
        <p:txBody>
          <a:bodyPr/>
          <a:lstStyle/>
          <a:p>
            <a:r>
              <a:rPr lang="en-IN" dirty="0"/>
              <a:t>Lean Software Development (LSD)</a:t>
            </a:r>
            <a:br>
              <a:rPr lang="en-IN" dirty="0"/>
            </a:br>
            <a:endParaRPr lang="en-IN" dirty="0"/>
          </a:p>
        </p:txBody>
      </p:sp>
      <p:sp>
        <p:nvSpPr>
          <p:cNvPr id="3" name="Content Placeholder 2">
            <a:extLst>
              <a:ext uri="{FF2B5EF4-FFF2-40B4-BE49-F238E27FC236}">
                <a16:creationId xmlns:a16="http://schemas.microsoft.com/office/drawing/2014/main" id="{74E28C6F-EBE1-16E8-0A9C-50024BE3FC6B}"/>
              </a:ext>
            </a:extLst>
          </p:cNvPr>
          <p:cNvSpPr>
            <a:spLocks noGrp="1"/>
          </p:cNvSpPr>
          <p:nvPr>
            <p:ph idx="1"/>
          </p:nvPr>
        </p:nvSpPr>
        <p:spPr/>
        <p:txBody>
          <a:bodyPr/>
          <a:lstStyle/>
          <a:p>
            <a:pPr marL="0" indent="0">
              <a:buNone/>
            </a:pPr>
            <a:r>
              <a:rPr lang="en-US" dirty="0"/>
              <a:t>🚫 Reducing waste</a:t>
            </a:r>
          </a:p>
          <a:p>
            <a:pPr marL="0" indent="0">
              <a:buNone/>
            </a:pPr>
            <a:r>
              <a:rPr lang="en-US" dirty="0"/>
              <a:t>🧠 Improving efficiency</a:t>
            </a:r>
          </a:p>
          <a:p>
            <a:pPr marL="0" indent="0">
              <a:buNone/>
            </a:pPr>
            <a:r>
              <a:rPr lang="en-US" dirty="0"/>
              <a:t>🚀 Delivering value quickly to the customer</a:t>
            </a:r>
          </a:p>
          <a:p>
            <a:r>
              <a:rPr lang="en-US" dirty="0"/>
              <a:t> It comes from </a:t>
            </a:r>
            <a:r>
              <a:rPr lang="en-US" b="1" dirty="0"/>
              <a:t>Lean manufacturing</a:t>
            </a:r>
            <a:r>
              <a:rPr lang="en-US" dirty="0"/>
              <a:t> (Toyota Production System) and was adapted for software development.</a:t>
            </a:r>
          </a:p>
          <a:p>
            <a:pPr marL="0" indent="0">
              <a:buNone/>
            </a:pPr>
            <a:r>
              <a:rPr lang="en-IN" b="1" dirty="0"/>
              <a:t>Principles</a:t>
            </a:r>
            <a:r>
              <a:rPr lang="en-IN" dirty="0"/>
              <a:t> </a:t>
            </a:r>
            <a:endParaRPr lang="en-US" dirty="0"/>
          </a:p>
          <a:p>
            <a:r>
              <a:rPr lang="en-IN" dirty="0"/>
              <a:t>Eliminate Waste, Build Quality In, Create Knowledge, Deliver Fast, Respect People,</a:t>
            </a:r>
          </a:p>
        </p:txBody>
      </p:sp>
    </p:spTree>
    <p:extLst>
      <p:ext uri="{BB962C8B-B14F-4D97-AF65-F5344CB8AC3E}">
        <p14:creationId xmlns:p14="http://schemas.microsoft.com/office/powerpoint/2010/main" val="2819637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559D-9ECD-49E8-2705-C797E7B80859}"/>
              </a:ext>
            </a:extLst>
          </p:cNvPr>
          <p:cNvSpPr>
            <a:spLocks noGrp="1"/>
          </p:cNvSpPr>
          <p:nvPr>
            <p:ph type="title"/>
          </p:nvPr>
        </p:nvSpPr>
        <p:spPr/>
        <p:txBody>
          <a:bodyPr/>
          <a:lstStyle/>
          <a:p>
            <a:r>
              <a:rPr lang="en-IN" dirty="0"/>
              <a:t>Dynamic Systems Development Method</a:t>
            </a:r>
          </a:p>
        </p:txBody>
      </p:sp>
      <p:sp>
        <p:nvSpPr>
          <p:cNvPr id="3" name="Content Placeholder 2">
            <a:extLst>
              <a:ext uri="{FF2B5EF4-FFF2-40B4-BE49-F238E27FC236}">
                <a16:creationId xmlns:a16="http://schemas.microsoft.com/office/drawing/2014/main" id="{C6BA2420-3E43-8556-CAA8-0EF3CE7A0C49}"/>
              </a:ext>
            </a:extLst>
          </p:cNvPr>
          <p:cNvSpPr>
            <a:spLocks noGrp="1"/>
          </p:cNvSpPr>
          <p:nvPr>
            <p:ph idx="1"/>
          </p:nvPr>
        </p:nvSpPr>
        <p:spPr/>
        <p:txBody>
          <a:bodyPr>
            <a:normAutofit/>
          </a:bodyPr>
          <a:lstStyle/>
          <a:p>
            <a:r>
              <a:rPr lang="en-US" b="1" dirty="0"/>
              <a:t>DSDM</a:t>
            </a:r>
            <a:r>
              <a:rPr lang="en-US" dirty="0"/>
              <a:t> is an Agile project management and delivery framework that focuses on </a:t>
            </a:r>
            <a:r>
              <a:rPr lang="en-US" b="1" dirty="0"/>
              <a:t>speed, collaboration, and business </a:t>
            </a:r>
            <a:r>
              <a:rPr lang="en-US" dirty="0"/>
              <a:t>value.</a:t>
            </a:r>
          </a:p>
          <a:p>
            <a:br>
              <a:rPr lang="en-US" dirty="0"/>
            </a:br>
            <a:r>
              <a:rPr lang="en-US" dirty="0"/>
              <a:t>It was one of the </a:t>
            </a:r>
            <a:r>
              <a:rPr lang="en-US" b="1" dirty="0"/>
              <a:t>first formal Agile methods</a:t>
            </a:r>
            <a:r>
              <a:rPr lang="en-US" dirty="0"/>
              <a:t>  and is often used for </a:t>
            </a:r>
            <a:r>
              <a:rPr lang="en-US" b="1" dirty="0"/>
              <a:t>large-scale business projects</a:t>
            </a:r>
            <a:r>
              <a:rPr lang="en-US" dirty="0"/>
              <a:t>.</a:t>
            </a:r>
          </a:p>
          <a:p>
            <a:endParaRPr lang="en-US" dirty="0"/>
          </a:p>
          <a:p>
            <a:pPr marL="0" indent="0">
              <a:buNone/>
            </a:pPr>
            <a:r>
              <a:rPr lang="en-US" b="1" dirty="0"/>
              <a:t>Principles of DSDM:</a:t>
            </a:r>
          </a:p>
          <a:p>
            <a:pPr marL="0" indent="0">
              <a:buNone/>
            </a:pPr>
            <a:r>
              <a:rPr lang="en-US" dirty="0"/>
              <a:t>Focus on business need,</a:t>
            </a:r>
            <a:r>
              <a:rPr lang="en-IN" dirty="0"/>
              <a:t> Deliver on time, Collaborate, Never compromise quality,</a:t>
            </a:r>
            <a:r>
              <a:rPr lang="en-US" dirty="0"/>
              <a:t> Build incrementally from firm foundations</a:t>
            </a:r>
          </a:p>
          <a:p>
            <a:endParaRPr lang="en-IN" dirty="0"/>
          </a:p>
        </p:txBody>
      </p:sp>
    </p:spTree>
    <p:extLst>
      <p:ext uri="{BB962C8B-B14F-4D97-AF65-F5344CB8AC3E}">
        <p14:creationId xmlns:p14="http://schemas.microsoft.com/office/powerpoint/2010/main" val="585144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44E3-D661-A2E4-0DE6-BDA7529CE1B7}"/>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t>Adaptive Software Development (ASD)</a:t>
            </a:r>
          </a:p>
        </p:txBody>
      </p:sp>
      <p:sp>
        <p:nvSpPr>
          <p:cNvPr id="7" name="TextBox 6">
            <a:extLst>
              <a:ext uri="{FF2B5EF4-FFF2-40B4-BE49-F238E27FC236}">
                <a16:creationId xmlns:a16="http://schemas.microsoft.com/office/drawing/2014/main" id="{6B935305-04B0-EF3F-1E07-4E2C4F2231CB}"/>
              </a:ext>
            </a:extLst>
          </p:cNvPr>
          <p:cNvSpPr txBox="1"/>
          <p:nvPr/>
        </p:nvSpPr>
        <p:spPr>
          <a:xfrm>
            <a:off x="680322" y="2336873"/>
            <a:ext cx="3489341"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1" dirty="0"/>
              <a:t>Adaptive Software Development</a:t>
            </a:r>
            <a:r>
              <a:rPr lang="en-US" dirty="0"/>
              <a:t> helps teams deal with </a:t>
            </a:r>
            <a:r>
              <a:rPr lang="en-US" b="1" dirty="0"/>
              <a:t>uncertainty and change</a:t>
            </a:r>
            <a:r>
              <a:rPr lang="en-US" dirty="0"/>
              <a:t> by planning lightly, working together closely, and </a:t>
            </a:r>
            <a:r>
              <a:rPr lang="en-US" b="1" dirty="0"/>
              <a:t>learning continuously</a:t>
            </a:r>
            <a:r>
              <a:rPr lang="en-US" dirty="0"/>
              <a:t>.</a:t>
            </a:r>
            <a:endParaRPr lang="en-US"/>
          </a:p>
          <a:p>
            <a:pPr indent="-22860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r>
              <a:rPr lang="en-US" dirty="0"/>
              <a:t>It’s especially useful for </a:t>
            </a:r>
            <a:r>
              <a:rPr lang="en-US" b="1" dirty="0"/>
              <a:t>complex projects</a:t>
            </a:r>
            <a:r>
              <a:rPr lang="en-US" dirty="0"/>
              <a:t> where things can change often</a:t>
            </a:r>
            <a:endParaRPr lang="en-US"/>
          </a:p>
        </p:txBody>
      </p:sp>
      <p:pic>
        <p:nvPicPr>
          <p:cNvPr id="5" name="Content Placeholder 4">
            <a:extLst>
              <a:ext uri="{FF2B5EF4-FFF2-40B4-BE49-F238E27FC236}">
                <a16:creationId xmlns:a16="http://schemas.microsoft.com/office/drawing/2014/main" id="{CCE4EE93-402A-5CE9-0B19-4F2B924DBA52}"/>
              </a:ext>
            </a:extLst>
          </p:cNvPr>
          <p:cNvPicPr>
            <a:picLocks noGrp="1" noChangeAspect="1"/>
          </p:cNvPicPr>
          <p:nvPr>
            <p:ph idx="1"/>
          </p:nvPr>
        </p:nvPicPr>
        <p:blipFill>
          <a:blip r:embed="rId2"/>
          <a:stretch>
            <a:fillRect/>
          </a:stretch>
        </p:blipFill>
        <p:spPr>
          <a:xfrm>
            <a:off x="4599866" y="2336873"/>
            <a:ext cx="7328014" cy="309608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090070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US" dirty="0"/>
              <a:t>History of Agile</a:t>
            </a:r>
            <a:endParaRPr lang="en-IN" dirty="0"/>
          </a:p>
        </p:txBody>
      </p:sp>
      <p:pic>
        <p:nvPicPr>
          <p:cNvPr id="1026" name="Picture 2" descr="What is the Waterfall Model? | Motion | Motion">
            <a:extLst>
              <a:ext uri="{FF2B5EF4-FFF2-40B4-BE49-F238E27FC236}">
                <a16:creationId xmlns:a16="http://schemas.microsoft.com/office/drawing/2014/main" id="{3E5DF601-AB79-471D-ADBA-9826F72B6A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4271" y="2181158"/>
            <a:ext cx="7983458" cy="434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295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19" name="Rectangle 1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3" name="Rectangle 2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7" name="Rectangle 2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b="1"/>
              <a:t>Generic Agile Process</a:t>
            </a:r>
          </a:p>
        </p:txBody>
      </p:sp>
      <p:pic>
        <p:nvPicPr>
          <p:cNvPr id="4" name="Picture 3" descr="A diagram of a lifecycle&#10;&#10;Description automatically generated">
            <a:extLst>
              <a:ext uri="{FF2B5EF4-FFF2-40B4-BE49-F238E27FC236}">
                <a16:creationId xmlns:a16="http://schemas.microsoft.com/office/drawing/2014/main" id="{07913BEE-B9F3-4633-9B16-5D506F175E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9921" y="934510"/>
            <a:ext cx="6872988" cy="49889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472035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GB" b="1" dirty="0"/>
              <a:t>C</a:t>
            </a:r>
            <a:r>
              <a:rPr lang="en-IN" b="1" dirty="0" err="1"/>
              <a:t>ommon</a:t>
            </a:r>
            <a:r>
              <a:rPr lang="en-IN" b="1" dirty="0"/>
              <a:t> Agile Roles</a:t>
            </a:r>
          </a:p>
        </p:txBody>
      </p:sp>
      <p:sp>
        <p:nvSpPr>
          <p:cNvPr id="5" name="Rectangle 4">
            <a:extLst>
              <a:ext uri="{FF2B5EF4-FFF2-40B4-BE49-F238E27FC236}">
                <a16:creationId xmlns:a16="http://schemas.microsoft.com/office/drawing/2014/main" id="{557784B3-7FC5-4D1E-8042-BAABF0935D11}"/>
              </a:ext>
            </a:extLst>
          </p:cNvPr>
          <p:cNvSpPr/>
          <p:nvPr/>
        </p:nvSpPr>
        <p:spPr>
          <a:xfrm>
            <a:off x="680321" y="2317921"/>
            <a:ext cx="9613861" cy="2246769"/>
          </a:xfrm>
          <a:prstGeom prst="rect">
            <a:avLst/>
          </a:prstGeom>
        </p:spPr>
        <p:txBody>
          <a:bodyPr wrap="square">
            <a:spAutoFit/>
          </a:bodyPr>
          <a:lstStyle/>
          <a:p>
            <a:r>
              <a:rPr lang="en-GB" sz="2000" b="1" dirty="0"/>
              <a:t>D</a:t>
            </a:r>
            <a:r>
              <a:rPr lang="en-IN" sz="2000" b="1" dirty="0" err="1"/>
              <a:t>ifferent</a:t>
            </a:r>
            <a:r>
              <a:rPr lang="en-IN" sz="2000" b="1" dirty="0"/>
              <a:t> Roles involved in Agile Process:</a:t>
            </a:r>
          </a:p>
          <a:p>
            <a:endParaRPr lang="en-IN" sz="2000" b="1" dirty="0"/>
          </a:p>
          <a:p>
            <a:r>
              <a:rPr lang="en-GB" sz="2000" dirty="0"/>
              <a:t>1. Customer/Product Owner</a:t>
            </a:r>
          </a:p>
          <a:p>
            <a:r>
              <a:rPr lang="en-GB" sz="2000" dirty="0"/>
              <a:t>2. Project manager</a:t>
            </a:r>
          </a:p>
          <a:p>
            <a:r>
              <a:rPr lang="en-GB" sz="2000" dirty="0"/>
              <a:t>3. Project Lead/Agile Lead/Scrum Master</a:t>
            </a:r>
          </a:p>
          <a:p>
            <a:r>
              <a:rPr lang="en-GB" sz="2000" dirty="0"/>
              <a:t>4. Team</a:t>
            </a:r>
          </a:p>
          <a:p>
            <a:r>
              <a:rPr lang="en-GB" sz="2000" dirty="0"/>
              <a:t>5. Stakeholders</a:t>
            </a:r>
            <a:endParaRPr lang="en-IN" sz="2000" dirty="0"/>
          </a:p>
        </p:txBody>
      </p:sp>
    </p:spTree>
    <p:extLst>
      <p:ext uri="{BB962C8B-B14F-4D97-AF65-F5344CB8AC3E}">
        <p14:creationId xmlns:p14="http://schemas.microsoft.com/office/powerpoint/2010/main" val="3247282284"/>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US" b="1"/>
              <a:t>Major Agile Frameworks</a:t>
            </a:r>
            <a:endParaRPr lang="en-IN" b="1" dirty="0"/>
          </a:p>
        </p:txBody>
      </p:sp>
      <p:sp>
        <p:nvSpPr>
          <p:cNvPr id="7" name="TextBox 6">
            <a:extLst>
              <a:ext uri="{FF2B5EF4-FFF2-40B4-BE49-F238E27FC236}">
                <a16:creationId xmlns:a16="http://schemas.microsoft.com/office/drawing/2014/main" id="{44A628A0-2142-5051-7302-0F1E00AB28B2}"/>
              </a:ext>
            </a:extLst>
          </p:cNvPr>
          <p:cNvSpPr txBox="1"/>
          <p:nvPr/>
        </p:nvSpPr>
        <p:spPr>
          <a:xfrm>
            <a:off x="307426" y="2098512"/>
            <a:ext cx="5788574" cy="4524315"/>
          </a:xfrm>
          <a:prstGeom prst="rect">
            <a:avLst/>
          </a:prstGeom>
          <a:noFill/>
        </p:spPr>
        <p:txBody>
          <a:bodyPr wrap="square">
            <a:spAutoFit/>
          </a:bodyPr>
          <a:lstStyle/>
          <a:p>
            <a:r>
              <a:rPr lang="en-US" b="1" dirty="0"/>
              <a:t>Dynamic System Development Method or DSDM:</a:t>
            </a:r>
            <a:br>
              <a:rPr lang="en-US" b="1" dirty="0"/>
            </a:br>
            <a:br>
              <a:rPr lang="en-US" dirty="0"/>
            </a:br>
            <a:r>
              <a:rPr lang="en-US" dirty="0"/>
              <a:t>- DSDM is a long-standing approach that’s been used successfully since 1994 for   software development and delivery.</a:t>
            </a:r>
          </a:p>
          <a:p>
            <a:endParaRPr lang="en-US" dirty="0"/>
          </a:p>
          <a:p>
            <a:r>
              <a:rPr lang="en-US" dirty="0"/>
              <a:t>- With its iterative and incremental approach, it was agile well before the Agile Manifesto was written and went a lot further than the team level, making it an agile scaling methodology (not just a framework) long before the term ‘scaling agile’ was coined.</a:t>
            </a:r>
            <a:endParaRPr lang="en-IN" dirty="0"/>
          </a:p>
          <a:p>
            <a:endParaRPr lang="en-US" dirty="0"/>
          </a:p>
          <a:p>
            <a:r>
              <a:rPr lang="en-US" dirty="0"/>
              <a:t>- DSDM is an Agile method that focuses on the full project lifecycle, DSDM focus is more governance and discipline to this new iterative way of working.</a:t>
            </a:r>
          </a:p>
          <a:p>
            <a:endParaRPr lang="en-US" dirty="0"/>
          </a:p>
        </p:txBody>
      </p:sp>
      <p:pic>
        <p:nvPicPr>
          <p:cNvPr id="8" name="Picture 2" descr="What Is DSDM? - CodeProject">
            <a:extLst>
              <a:ext uri="{FF2B5EF4-FFF2-40B4-BE49-F238E27FC236}">
                <a16:creationId xmlns:a16="http://schemas.microsoft.com/office/drawing/2014/main" id="{C29D3FC4-08BE-A475-8205-05D83ECF75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1616" y="2546462"/>
            <a:ext cx="5402094" cy="362841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816073"/>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US" b="1" dirty="0"/>
              <a:t>DSDM Principles</a:t>
            </a:r>
            <a:endParaRPr lang="en-IN" b="1" dirty="0"/>
          </a:p>
        </p:txBody>
      </p:sp>
      <p:pic>
        <p:nvPicPr>
          <p:cNvPr id="1026" name="Picture 2" descr="Agile DSDM principles.">
            <a:extLst>
              <a:ext uri="{FF2B5EF4-FFF2-40B4-BE49-F238E27FC236}">
                <a16:creationId xmlns:a16="http://schemas.microsoft.com/office/drawing/2014/main" id="{812FAE93-B89D-9FE7-E0E7-992B9C26F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141" y="2070811"/>
            <a:ext cx="8210452" cy="462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3804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F6128E-3A99-AE24-F0DD-84F97C938A5B}"/>
              </a:ext>
            </a:extLst>
          </p:cNvPr>
          <p:cNvSpPr txBox="1"/>
          <p:nvPr/>
        </p:nvSpPr>
        <p:spPr>
          <a:xfrm>
            <a:off x="533590" y="698446"/>
            <a:ext cx="8865922" cy="1261884"/>
          </a:xfrm>
          <a:prstGeom prst="rect">
            <a:avLst/>
          </a:prstGeom>
          <a:solidFill>
            <a:schemeClr val="accent6">
              <a:lumMod val="20000"/>
              <a:lumOff val="80000"/>
            </a:schemeClr>
          </a:solidFill>
        </p:spPr>
        <p:txBody>
          <a:bodyPr wrap="square">
            <a:spAutoFit/>
          </a:bodyPr>
          <a:lstStyle/>
          <a:p>
            <a:pPr algn="l"/>
            <a:r>
              <a:rPr lang="en-US" sz="1900" b="1" i="0" dirty="0">
                <a:solidFill>
                  <a:srgbClr val="C00000"/>
                </a:solidFill>
                <a:effectLst/>
                <a:latin typeface="inherit"/>
              </a:rPr>
              <a:t>1. Focus on the business need</a:t>
            </a:r>
            <a:endParaRPr lang="en-US" sz="1900" b="1" i="0" dirty="0">
              <a:solidFill>
                <a:srgbClr val="C00000"/>
              </a:solidFill>
              <a:effectLst/>
              <a:latin typeface="Eina 01"/>
            </a:endParaRPr>
          </a:p>
          <a:p>
            <a:pPr algn="l"/>
            <a:r>
              <a:rPr lang="en-US" sz="1900" b="0" i="0" dirty="0">
                <a:solidFill>
                  <a:srgbClr val="0A1C33"/>
                </a:solidFill>
                <a:effectLst/>
                <a:latin typeface="inherit"/>
              </a:rPr>
              <a:t>DSDM users believe that a business case must be made for the project before any development can begin. The team must have total, crystal-clear comprehension of the project’s priorities so that each decision helps to achieve the defined goals.</a:t>
            </a:r>
            <a:endParaRPr lang="en-US" sz="1900" b="0" i="0" dirty="0">
              <a:solidFill>
                <a:srgbClr val="0A1C33"/>
              </a:solidFill>
              <a:effectLst/>
              <a:latin typeface="Inter"/>
            </a:endParaRPr>
          </a:p>
        </p:txBody>
      </p:sp>
      <p:sp>
        <p:nvSpPr>
          <p:cNvPr id="7" name="TextBox 6">
            <a:extLst>
              <a:ext uri="{FF2B5EF4-FFF2-40B4-BE49-F238E27FC236}">
                <a16:creationId xmlns:a16="http://schemas.microsoft.com/office/drawing/2014/main" id="{7AB8EF93-0D7D-76E4-0983-CB7D852BAE53}"/>
              </a:ext>
            </a:extLst>
          </p:cNvPr>
          <p:cNvSpPr txBox="1"/>
          <p:nvPr/>
        </p:nvSpPr>
        <p:spPr>
          <a:xfrm>
            <a:off x="1458267" y="2281670"/>
            <a:ext cx="8865922" cy="1261884"/>
          </a:xfrm>
          <a:prstGeom prst="rect">
            <a:avLst/>
          </a:prstGeom>
          <a:solidFill>
            <a:schemeClr val="accent6">
              <a:lumMod val="20000"/>
              <a:lumOff val="80000"/>
            </a:schemeClr>
          </a:solidFill>
        </p:spPr>
        <p:txBody>
          <a:bodyPr wrap="square">
            <a:spAutoFit/>
          </a:bodyPr>
          <a:lstStyle/>
          <a:p>
            <a:pPr algn="l"/>
            <a:r>
              <a:rPr lang="en-US" sz="1900" b="1" i="0" dirty="0">
                <a:solidFill>
                  <a:srgbClr val="C00000"/>
                </a:solidFill>
                <a:effectLst/>
                <a:latin typeface="inherit"/>
              </a:rPr>
              <a:t>2. Deliver on time</a:t>
            </a:r>
            <a:endParaRPr lang="en-US" sz="1900" b="1" i="0" dirty="0">
              <a:solidFill>
                <a:srgbClr val="C00000"/>
              </a:solidFill>
              <a:effectLst/>
              <a:latin typeface="Eina 01"/>
            </a:endParaRPr>
          </a:p>
          <a:p>
            <a:pPr algn="l"/>
            <a:r>
              <a:rPr lang="en-US" sz="1900" b="0" i="0" dirty="0">
                <a:solidFill>
                  <a:srgbClr val="0A1C33"/>
                </a:solidFill>
                <a:effectLst/>
                <a:latin typeface="inherit"/>
              </a:rPr>
              <a:t>As an agile framework, DSDM works with fixed timeboxes and iterations to create a product. There is a strong emphasis placed on prompt delivery to help control changing requirements</a:t>
            </a:r>
            <a:endParaRPr lang="en-US" sz="1900" b="0" i="0" dirty="0">
              <a:solidFill>
                <a:srgbClr val="0A1C33"/>
              </a:solidFill>
              <a:effectLst/>
              <a:latin typeface="Inter"/>
            </a:endParaRPr>
          </a:p>
        </p:txBody>
      </p:sp>
      <p:sp>
        <p:nvSpPr>
          <p:cNvPr id="9" name="TextBox 8">
            <a:extLst>
              <a:ext uri="{FF2B5EF4-FFF2-40B4-BE49-F238E27FC236}">
                <a16:creationId xmlns:a16="http://schemas.microsoft.com/office/drawing/2014/main" id="{DAD5AFBD-EA54-30C3-D039-DC955CA25B99}"/>
              </a:ext>
            </a:extLst>
          </p:cNvPr>
          <p:cNvSpPr txBox="1"/>
          <p:nvPr/>
        </p:nvSpPr>
        <p:spPr>
          <a:xfrm>
            <a:off x="533590" y="3945388"/>
            <a:ext cx="8230250" cy="969496"/>
          </a:xfrm>
          <a:prstGeom prst="rect">
            <a:avLst/>
          </a:prstGeom>
          <a:solidFill>
            <a:schemeClr val="accent6">
              <a:lumMod val="20000"/>
              <a:lumOff val="80000"/>
            </a:schemeClr>
          </a:solidFill>
        </p:spPr>
        <p:txBody>
          <a:bodyPr wrap="square">
            <a:spAutoFit/>
          </a:bodyPr>
          <a:lstStyle/>
          <a:p>
            <a:pPr algn="l"/>
            <a:r>
              <a:rPr lang="en-US" sz="1900" b="1" i="0" dirty="0">
                <a:solidFill>
                  <a:srgbClr val="C00000"/>
                </a:solidFill>
                <a:effectLst/>
                <a:latin typeface="inherit"/>
              </a:rPr>
              <a:t>3. Collaborate</a:t>
            </a:r>
            <a:endParaRPr lang="en-US" sz="1900" b="1" i="0" dirty="0">
              <a:solidFill>
                <a:srgbClr val="C00000"/>
              </a:solidFill>
              <a:effectLst/>
              <a:latin typeface="Eina 01"/>
            </a:endParaRPr>
          </a:p>
          <a:p>
            <a:pPr algn="l"/>
            <a:r>
              <a:rPr lang="en-US" sz="1900" b="0" i="0" dirty="0">
                <a:solidFill>
                  <a:srgbClr val="0A1C33"/>
                </a:solidFill>
                <a:effectLst/>
                <a:latin typeface="inherit"/>
              </a:rPr>
              <a:t>Collaboration is crucial to the success of DSDM. Teams should work as a singular unit to create quality products. </a:t>
            </a:r>
            <a:endParaRPr lang="en-US" sz="1900" b="0" i="0" dirty="0">
              <a:solidFill>
                <a:srgbClr val="0A1C33"/>
              </a:solidFill>
              <a:effectLst/>
              <a:latin typeface="Inter"/>
            </a:endParaRPr>
          </a:p>
        </p:txBody>
      </p:sp>
      <p:sp>
        <p:nvSpPr>
          <p:cNvPr id="11" name="TextBox 10">
            <a:extLst>
              <a:ext uri="{FF2B5EF4-FFF2-40B4-BE49-F238E27FC236}">
                <a16:creationId xmlns:a16="http://schemas.microsoft.com/office/drawing/2014/main" id="{1C3E8E3C-39EF-582D-622D-BE456EF11650}"/>
              </a:ext>
            </a:extLst>
          </p:cNvPr>
          <p:cNvSpPr txBox="1"/>
          <p:nvPr/>
        </p:nvSpPr>
        <p:spPr>
          <a:xfrm>
            <a:off x="2093939" y="5236224"/>
            <a:ext cx="8230250" cy="1261884"/>
          </a:xfrm>
          <a:prstGeom prst="rect">
            <a:avLst/>
          </a:prstGeom>
          <a:solidFill>
            <a:schemeClr val="accent6">
              <a:lumMod val="20000"/>
              <a:lumOff val="80000"/>
            </a:schemeClr>
          </a:solidFill>
        </p:spPr>
        <p:txBody>
          <a:bodyPr wrap="square">
            <a:spAutoFit/>
          </a:bodyPr>
          <a:lstStyle/>
          <a:p>
            <a:pPr algn="just"/>
            <a:r>
              <a:rPr lang="en-US" sz="1900" b="1" i="0" dirty="0">
                <a:solidFill>
                  <a:srgbClr val="C00000"/>
                </a:solidFill>
                <a:effectLst/>
                <a:latin typeface="inherit"/>
              </a:rPr>
              <a:t>4. Never compromise quality</a:t>
            </a:r>
            <a:endParaRPr lang="en-US" sz="1900" b="1" i="0" dirty="0">
              <a:solidFill>
                <a:srgbClr val="C00000"/>
              </a:solidFill>
              <a:effectLst/>
              <a:latin typeface="Eina 01"/>
            </a:endParaRPr>
          </a:p>
          <a:p>
            <a:pPr algn="just"/>
            <a:r>
              <a:rPr lang="en-US" sz="1900" b="0" i="0" dirty="0">
                <a:solidFill>
                  <a:srgbClr val="0A1C33"/>
                </a:solidFill>
                <a:effectLst/>
                <a:latin typeface="inherit"/>
              </a:rPr>
              <a:t>For agile teams, streamlining processes and avoiding waste is crucial. DSDM follows that same principle but reminds us to never sacrifice quality. To adhere to this principle, DSDM teams must continuously test and review their work</a:t>
            </a:r>
            <a:endParaRPr lang="en-US" sz="1900" b="0" i="0" dirty="0">
              <a:solidFill>
                <a:srgbClr val="0A1C33"/>
              </a:solidFill>
              <a:effectLst/>
              <a:latin typeface="Inter"/>
            </a:endParaRPr>
          </a:p>
        </p:txBody>
      </p:sp>
    </p:spTree>
    <p:extLst>
      <p:ext uri="{BB962C8B-B14F-4D97-AF65-F5344CB8AC3E}">
        <p14:creationId xmlns:p14="http://schemas.microsoft.com/office/powerpoint/2010/main" val="1252040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E4C2D-D9AB-E691-02B2-53B2688A89FE}"/>
              </a:ext>
            </a:extLst>
          </p:cNvPr>
          <p:cNvSpPr txBox="1"/>
          <p:nvPr/>
        </p:nvSpPr>
        <p:spPr>
          <a:xfrm>
            <a:off x="373565" y="597453"/>
            <a:ext cx="9915653" cy="1631216"/>
          </a:xfrm>
          <a:prstGeom prst="rect">
            <a:avLst/>
          </a:prstGeom>
          <a:solidFill>
            <a:schemeClr val="accent6">
              <a:lumMod val="20000"/>
              <a:lumOff val="80000"/>
            </a:schemeClr>
          </a:solidFill>
        </p:spPr>
        <p:txBody>
          <a:bodyPr wrap="square">
            <a:spAutoFit/>
          </a:bodyPr>
          <a:lstStyle/>
          <a:p>
            <a:pPr algn="l"/>
            <a:r>
              <a:rPr lang="en-US" sz="2000" b="1" i="0" dirty="0">
                <a:solidFill>
                  <a:srgbClr val="C00000"/>
                </a:solidFill>
                <a:effectLst/>
                <a:latin typeface="inherit"/>
              </a:rPr>
              <a:t>5. Build incrementally from firm foundations</a:t>
            </a:r>
            <a:endParaRPr lang="en-US" sz="2000" b="1" i="0" dirty="0">
              <a:solidFill>
                <a:srgbClr val="C00000"/>
              </a:solidFill>
              <a:effectLst/>
              <a:latin typeface="Eina 01"/>
            </a:endParaRPr>
          </a:p>
          <a:p>
            <a:pPr algn="l"/>
            <a:r>
              <a:rPr lang="en-US" sz="2000" b="0" i="0" dirty="0">
                <a:solidFill>
                  <a:srgbClr val="0A1C33"/>
                </a:solidFill>
                <a:effectLst/>
                <a:latin typeface="inherit"/>
              </a:rPr>
              <a:t>DSDM differs from other agile methods as it requires the foundations of the project to be established early. The foundations don’t need to have too much detail, just enough to define the problem and how you intend to solve it. </a:t>
            </a:r>
            <a:endParaRPr lang="en-US" sz="2000" b="0" i="0" dirty="0">
              <a:solidFill>
                <a:srgbClr val="0A1C33"/>
              </a:solidFill>
              <a:effectLst/>
              <a:latin typeface="Inter"/>
            </a:endParaRPr>
          </a:p>
          <a:p>
            <a:pPr algn="l"/>
            <a:r>
              <a:rPr lang="en-US" sz="2000" b="0" i="0" dirty="0">
                <a:solidFill>
                  <a:srgbClr val="0A1C33"/>
                </a:solidFill>
                <a:effectLst/>
                <a:latin typeface="inherit"/>
              </a:rPr>
              <a:t>To do this, DSDM teams perform analysis and ‘ design up front’  at the start of the project</a:t>
            </a:r>
            <a:endParaRPr lang="en-US" sz="2000" b="0" i="0" dirty="0">
              <a:solidFill>
                <a:srgbClr val="0A1C33"/>
              </a:solidFill>
              <a:effectLst/>
              <a:latin typeface="Inter"/>
            </a:endParaRPr>
          </a:p>
        </p:txBody>
      </p:sp>
      <p:sp>
        <p:nvSpPr>
          <p:cNvPr id="5" name="TextBox 4">
            <a:extLst>
              <a:ext uri="{FF2B5EF4-FFF2-40B4-BE49-F238E27FC236}">
                <a16:creationId xmlns:a16="http://schemas.microsoft.com/office/drawing/2014/main" id="{ADBC9316-7ECC-698E-4D29-6CCD199A5994}"/>
              </a:ext>
            </a:extLst>
          </p:cNvPr>
          <p:cNvSpPr txBox="1"/>
          <p:nvPr/>
        </p:nvSpPr>
        <p:spPr>
          <a:xfrm>
            <a:off x="2406948" y="2817106"/>
            <a:ext cx="7882270" cy="1015663"/>
          </a:xfrm>
          <a:prstGeom prst="rect">
            <a:avLst/>
          </a:prstGeom>
          <a:solidFill>
            <a:schemeClr val="accent6">
              <a:lumMod val="20000"/>
              <a:lumOff val="80000"/>
            </a:schemeClr>
          </a:solidFill>
        </p:spPr>
        <p:txBody>
          <a:bodyPr wrap="square">
            <a:spAutoFit/>
          </a:bodyPr>
          <a:lstStyle/>
          <a:p>
            <a:pPr algn="l"/>
            <a:r>
              <a:rPr lang="en-US" sz="2000" b="1" i="0" dirty="0">
                <a:solidFill>
                  <a:srgbClr val="C00000"/>
                </a:solidFill>
                <a:effectLst/>
                <a:latin typeface="inherit"/>
              </a:rPr>
              <a:t>6. Develop iteratively</a:t>
            </a:r>
            <a:endParaRPr lang="en-US" sz="2000" b="1" i="0" dirty="0">
              <a:solidFill>
                <a:srgbClr val="C00000"/>
              </a:solidFill>
              <a:effectLst/>
              <a:latin typeface="Eina 01"/>
            </a:endParaRPr>
          </a:p>
          <a:p>
            <a:pPr algn="l"/>
            <a:r>
              <a:rPr lang="en-US" sz="2000" b="0" i="0" dirty="0">
                <a:solidFill>
                  <a:srgbClr val="0A1C33"/>
                </a:solidFill>
                <a:effectLst/>
                <a:latin typeface="inherit"/>
              </a:rPr>
              <a:t>As with other agile methodologies, teams using the DSDM agile framework will build the product incrementally to ensure maximum value</a:t>
            </a:r>
            <a:endParaRPr lang="en-US" sz="2000" b="0" i="0" dirty="0">
              <a:solidFill>
                <a:srgbClr val="0A1C33"/>
              </a:solidFill>
              <a:effectLst/>
              <a:latin typeface="Inter"/>
            </a:endParaRPr>
          </a:p>
        </p:txBody>
      </p:sp>
      <p:sp>
        <p:nvSpPr>
          <p:cNvPr id="7" name="TextBox 6">
            <a:extLst>
              <a:ext uri="{FF2B5EF4-FFF2-40B4-BE49-F238E27FC236}">
                <a16:creationId xmlns:a16="http://schemas.microsoft.com/office/drawing/2014/main" id="{46F1419F-E23F-44A9-48D9-23BE46E0BEB4}"/>
              </a:ext>
            </a:extLst>
          </p:cNvPr>
          <p:cNvSpPr txBox="1"/>
          <p:nvPr/>
        </p:nvSpPr>
        <p:spPr>
          <a:xfrm>
            <a:off x="373565" y="4040894"/>
            <a:ext cx="7695779" cy="1015663"/>
          </a:xfrm>
          <a:prstGeom prst="rect">
            <a:avLst/>
          </a:prstGeom>
          <a:solidFill>
            <a:schemeClr val="accent6">
              <a:lumMod val="20000"/>
              <a:lumOff val="80000"/>
            </a:schemeClr>
          </a:solidFill>
        </p:spPr>
        <p:txBody>
          <a:bodyPr wrap="square">
            <a:spAutoFit/>
          </a:bodyPr>
          <a:lstStyle/>
          <a:p>
            <a:pPr algn="l"/>
            <a:r>
              <a:rPr lang="en-US" sz="2000" b="1" i="0" dirty="0">
                <a:solidFill>
                  <a:srgbClr val="C00000"/>
                </a:solidFill>
                <a:effectLst/>
                <a:latin typeface="inherit"/>
              </a:rPr>
              <a:t>7. Communicate continuously and clearly</a:t>
            </a:r>
            <a:endParaRPr lang="en-US" sz="2000" b="1" i="0" dirty="0">
              <a:solidFill>
                <a:srgbClr val="C00000"/>
              </a:solidFill>
              <a:effectLst/>
              <a:latin typeface="Eina 01"/>
            </a:endParaRPr>
          </a:p>
          <a:p>
            <a:pPr algn="l"/>
            <a:r>
              <a:rPr lang="en-US" sz="2000" b="0" i="0" dirty="0">
                <a:solidFill>
                  <a:srgbClr val="0A1C33"/>
                </a:solidFill>
                <a:effectLst/>
                <a:latin typeface="inherit"/>
              </a:rPr>
              <a:t>At every stage of development, DSDM teams need to be transparent. This is enabled through daily stand-ups, sprint reviews, and </a:t>
            </a:r>
            <a:r>
              <a:rPr lang="en-US" sz="2000" b="0" i="0" u="none" strike="noStrike" dirty="0">
                <a:effectLst/>
                <a:latin typeface="inherit"/>
              </a:rPr>
              <a:t>prototyping</a:t>
            </a:r>
            <a:r>
              <a:rPr lang="en-US" sz="2000" b="0" i="0" dirty="0">
                <a:effectLst/>
                <a:latin typeface="inherit"/>
              </a:rPr>
              <a:t>.</a:t>
            </a:r>
            <a:endParaRPr lang="en-US" sz="2000" b="0" i="0" dirty="0">
              <a:effectLst/>
              <a:latin typeface="Inter"/>
            </a:endParaRPr>
          </a:p>
        </p:txBody>
      </p:sp>
      <p:sp>
        <p:nvSpPr>
          <p:cNvPr id="9" name="TextBox 8">
            <a:extLst>
              <a:ext uri="{FF2B5EF4-FFF2-40B4-BE49-F238E27FC236}">
                <a16:creationId xmlns:a16="http://schemas.microsoft.com/office/drawing/2014/main" id="{C5FC354A-A540-5599-84FF-532B173607E1}"/>
              </a:ext>
            </a:extLst>
          </p:cNvPr>
          <p:cNvSpPr txBox="1"/>
          <p:nvPr/>
        </p:nvSpPr>
        <p:spPr>
          <a:xfrm>
            <a:off x="2406948" y="5337218"/>
            <a:ext cx="7882271" cy="1323439"/>
          </a:xfrm>
          <a:prstGeom prst="rect">
            <a:avLst/>
          </a:prstGeom>
          <a:solidFill>
            <a:schemeClr val="accent6">
              <a:lumMod val="20000"/>
              <a:lumOff val="80000"/>
            </a:schemeClr>
          </a:solidFill>
        </p:spPr>
        <p:txBody>
          <a:bodyPr wrap="square">
            <a:spAutoFit/>
          </a:bodyPr>
          <a:lstStyle/>
          <a:p>
            <a:pPr algn="l"/>
            <a:r>
              <a:rPr lang="en-US" sz="2000" b="1" i="0" dirty="0">
                <a:solidFill>
                  <a:srgbClr val="C00000"/>
                </a:solidFill>
                <a:effectLst/>
                <a:latin typeface="inherit"/>
              </a:rPr>
              <a:t>8. Demonstrate control</a:t>
            </a:r>
            <a:endParaRPr lang="en-US" sz="2000" b="1" i="0" dirty="0">
              <a:solidFill>
                <a:srgbClr val="C00000"/>
              </a:solidFill>
              <a:effectLst/>
              <a:latin typeface="Eina 01"/>
            </a:endParaRPr>
          </a:p>
          <a:p>
            <a:pPr algn="l"/>
            <a:r>
              <a:rPr lang="en-US" sz="2000" b="0" i="0" dirty="0">
                <a:solidFill>
                  <a:srgbClr val="0A1C33"/>
                </a:solidFill>
                <a:effectLst/>
                <a:latin typeface="inherit"/>
              </a:rPr>
              <a:t>DSDM was created to give</a:t>
            </a:r>
            <a:r>
              <a:rPr lang="en-US" sz="2000" b="0" i="0" dirty="0">
                <a:effectLst/>
                <a:latin typeface="inherit"/>
              </a:rPr>
              <a:t> </a:t>
            </a:r>
            <a:r>
              <a:rPr lang="en-US" sz="2000" b="1" i="0" u="none" strike="noStrike" dirty="0">
                <a:solidFill>
                  <a:schemeClr val="bg1"/>
                </a:solidFill>
                <a:effectLst/>
                <a:latin typeface="inherit"/>
              </a:rPr>
              <a:t>product managers</a:t>
            </a:r>
            <a:r>
              <a:rPr lang="en-US" sz="2000" b="1" i="0" dirty="0">
                <a:solidFill>
                  <a:schemeClr val="bg1"/>
                </a:solidFill>
                <a:effectLst/>
                <a:latin typeface="inherit"/>
              </a:rPr>
              <a:t> </a:t>
            </a:r>
            <a:r>
              <a:rPr lang="en-US" sz="2000" b="0" i="0" dirty="0">
                <a:solidFill>
                  <a:srgbClr val="0A1C33"/>
                </a:solidFill>
                <a:effectLst/>
                <a:latin typeface="inherit"/>
              </a:rPr>
              <a:t>more control over their projects. PMs can demonstrate control by ensuring that all progress is visible, and progress is measured by deliverables.</a:t>
            </a:r>
            <a:endParaRPr lang="en-US" sz="2000" b="0" i="0" dirty="0">
              <a:solidFill>
                <a:srgbClr val="0A1C33"/>
              </a:solidFill>
              <a:effectLst/>
              <a:latin typeface="Inter"/>
            </a:endParaRPr>
          </a:p>
        </p:txBody>
      </p:sp>
    </p:spTree>
    <p:extLst>
      <p:ext uri="{BB962C8B-B14F-4D97-AF65-F5344CB8AC3E}">
        <p14:creationId xmlns:p14="http://schemas.microsoft.com/office/powerpoint/2010/main" val="2172647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079" name="Picture 307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81" name="Picture 308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083" name="Picture 308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085" name="Rectangle 308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087" name="Rectangle 308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3089" name="Rectangle 308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1" name="Picture 309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3093" name="Rectangle 309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5" name="Picture 309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3097" name="Rectangle 309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b="1"/>
              <a:t>DSDM Project Phases</a:t>
            </a:r>
          </a:p>
        </p:txBody>
      </p:sp>
      <p:pic>
        <p:nvPicPr>
          <p:cNvPr id="3074" name="Picture 2">
            <a:extLst>
              <a:ext uri="{FF2B5EF4-FFF2-40B4-BE49-F238E27FC236}">
                <a16:creationId xmlns:a16="http://schemas.microsoft.com/office/drawing/2014/main" id="{F3F5EBEA-3E33-4BD3-47DB-FADCA92E7FA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07088" y="817125"/>
            <a:ext cx="7027821" cy="544656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243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US" b="1" dirty="0"/>
              <a:t>DSDM Project Phases</a:t>
            </a:r>
            <a:endParaRPr lang="en-IN" b="1" dirty="0"/>
          </a:p>
        </p:txBody>
      </p:sp>
      <p:sp>
        <p:nvSpPr>
          <p:cNvPr id="6" name="TextBox 5">
            <a:extLst>
              <a:ext uri="{FF2B5EF4-FFF2-40B4-BE49-F238E27FC236}">
                <a16:creationId xmlns:a16="http://schemas.microsoft.com/office/drawing/2014/main" id="{E737C4E7-3A12-517D-AD16-03D0777C069F}"/>
              </a:ext>
            </a:extLst>
          </p:cNvPr>
          <p:cNvSpPr txBox="1"/>
          <p:nvPr/>
        </p:nvSpPr>
        <p:spPr>
          <a:xfrm>
            <a:off x="501211" y="2087463"/>
            <a:ext cx="10217065" cy="4770537"/>
          </a:xfrm>
          <a:prstGeom prst="rect">
            <a:avLst/>
          </a:prstGeom>
          <a:noFill/>
        </p:spPr>
        <p:txBody>
          <a:bodyPr wrap="square">
            <a:spAutoFit/>
          </a:bodyPr>
          <a:lstStyle/>
          <a:p>
            <a:pPr marL="342900" indent="-342900">
              <a:buAutoNum type="arabicPeriod"/>
            </a:pPr>
            <a:r>
              <a:rPr lang="en-US" sz="1600" b="1" u="sng" dirty="0"/>
              <a:t>Pre-Project:</a:t>
            </a:r>
            <a:r>
              <a:rPr lang="en-US" sz="1600" dirty="0"/>
              <a:t> phase ensures that only the right projects are started, and that they are set up correctly, based on a clearly defined objective.</a:t>
            </a:r>
          </a:p>
          <a:p>
            <a:pPr marL="342900" indent="-342900">
              <a:buAutoNum type="arabicPeriod"/>
            </a:pPr>
            <a:endParaRPr lang="en-US" sz="1600" dirty="0"/>
          </a:p>
          <a:p>
            <a:pPr marL="342900" indent="-342900">
              <a:buAutoNum type="arabicPeriod"/>
            </a:pPr>
            <a:r>
              <a:rPr lang="en-US" sz="1600" b="1" u="sng" dirty="0"/>
              <a:t>Feasibility:</a:t>
            </a:r>
            <a:r>
              <a:rPr lang="en-US" sz="1600" dirty="0"/>
              <a:t> phase is intended primarily to establish whether the proposed project is likely to be feasible from a technical perspective and whether it appears cost-effective from a business perspective.</a:t>
            </a:r>
          </a:p>
          <a:p>
            <a:pPr marL="342900" indent="-342900">
              <a:buAutoNum type="arabicPeriod"/>
            </a:pPr>
            <a:endParaRPr lang="en-US" sz="1600" dirty="0"/>
          </a:p>
          <a:p>
            <a:pPr marL="342900" indent="-342900">
              <a:buAutoNum type="arabicPeriod"/>
            </a:pPr>
            <a:r>
              <a:rPr lang="en-US" sz="1600" b="1" u="sng" dirty="0"/>
              <a:t>Foundations:</a:t>
            </a:r>
            <a:r>
              <a:rPr lang="en-US" sz="1600" dirty="0"/>
              <a:t> is to understand the scope of work, how it will be carried out, by whom, when and where. The Foundations phase also determines the project lifecycle by agreeing how the DSDM process will be applied to the specific needs of this project.</a:t>
            </a:r>
          </a:p>
          <a:p>
            <a:pPr marL="342900" indent="-342900">
              <a:buAutoNum type="arabicPeriod"/>
            </a:pPr>
            <a:endParaRPr lang="en-US" sz="1600" dirty="0"/>
          </a:p>
          <a:p>
            <a:pPr marL="342900" indent="-342900">
              <a:buAutoNum type="arabicPeriod"/>
            </a:pPr>
            <a:r>
              <a:rPr lang="en-US" sz="1600" b="1" u="sng" dirty="0"/>
              <a:t>Evolutionary development:</a:t>
            </a:r>
            <a:r>
              <a:rPr lang="en-US" sz="1600" u="sng" dirty="0"/>
              <a:t> </a:t>
            </a:r>
            <a:r>
              <a:rPr lang="en-US" sz="1600" dirty="0"/>
              <a:t>Working within Timeboxes, the Solution Development Team create Solution Increments, iteratively exploring the low-level detail of the requirements and testing continuously as they move forward.</a:t>
            </a:r>
          </a:p>
          <a:p>
            <a:pPr marL="342900" indent="-342900">
              <a:buAutoNum type="arabicPeriod"/>
            </a:pPr>
            <a:endParaRPr lang="en-US" sz="1600" dirty="0"/>
          </a:p>
          <a:p>
            <a:pPr marL="342900" indent="-342900">
              <a:buAutoNum type="arabicPeriod"/>
            </a:pPr>
            <a:r>
              <a:rPr lang="en-US" sz="1600" b="1" u="sng" dirty="0"/>
              <a:t>Deployment:</a:t>
            </a:r>
            <a:r>
              <a:rPr lang="en-US" sz="1600" dirty="0"/>
              <a:t> The objective of the Deployment phase is to bring a baseline of the Evolving Solution into operational use.</a:t>
            </a:r>
          </a:p>
          <a:p>
            <a:pPr marL="342900" indent="-342900">
              <a:buAutoNum type="arabicPeriod"/>
            </a:pPr>
            <a:endParaRPr lang="en-US" sz="1600" dirty="0"/>
          </a:p>
          <a:p>
            <a:pPr marL="342900" indent="-342900">
              <a:buAutoNum type="arabicPeriod"/>
            </a:pPr>
            <a:r>
              <a:rPr lang="en-US" sz="1600" b="1" u="sng" dirty="0"/>
              <a:t>Post-Project:</a:t>
            </a:r>
            <a:r>
              <a:rPr lang="en-US" sz="1600" dirty="0"/>
              <a:t> After the final Deployment for a project, Post-Project phase produces one or more Benefits Assessments for these realized benefits in relation to the </a:t>
            </a:r>
            <a:r>
              <a:rPr lang="en-US" sz="1600"/>
              <a:t>business case.</a:t>
            </a:r>
            <a:endParaRPr lang="en-US" sz="1600" dirty="0"/>
          </a:p>
        </p:txBody>
      </p:sp>
    </p:spTree>
    <p:extLst>
      <p:ext uri="{BB962C8B-B14F-4D97-AF65-F5344CB8AC3E}">
        <p14:creationId xmlns:p14="http://schemas.microsoft.com/office/powerpoint/2010/main" val="2805336485"/>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12535B4-B884-F881-704A-A3D126D25924}"/>
              </a:ext>
            </a:extLst>
          </p:cNvPr>
          <p:cNvSpPr>
            <a:spLocks noGrp="1"/>
          </p:cNvSpPr>
          <p:nvPr>
            <p:ph idx="1"/>
          </p:nvPr>
        </p:nvSpPr>
        <p:spPr>
          <a:xfrm>
            <a:off x="651399" y="2309568"/>
            <a:ext cx="9718086" cy="3989001"/>
          </a:xfrm>
        </p:spPr>
        <p:txBody>
          <a:bodyPr>
            <a:normAutofit/>
          </a:bodyPr>
          <a:lstStyle/>
          <a:p>
            <a:r>
              <a:rPr lang="en-US" sz="2000" i="0" dirty="0">
                <a:effectLst/>
              </a:rPr>
              <a:t>Kanban is a highly visual work management method, developed in Japan in the late 1940’s by Toyota engineers. </a:t>
            </a:r>
          </a:p>
          <a:p>
            <a:r>
              <a:rPr lang="en-US" sz="2000" i="0" dirty="0">
                <a:effectLst/>
              </a:rPr>
              <a:t>The word Kanban roughly translates in Japanese as “visual card”.</a:t>
            </a:r>
          </a:p>
          <a:p>
            <a:r>
              <a:rPr lang="en-US" sz="2000" i="0" dirty="0">
                <a:effectLst/>
              </a:rPr>
              <a:t>It is closely associated with Lean.</a:t>
            </a:r>
            <a:endParaRPr lang="en-US" sz="2000" dirty="0"/>
          </a:p>
          <a:p>
            <a:r>
              <a:rPr lang="en-US" sz="2000" i="0" dirty="0">
                <a:effectLst/>
              </a:rPr>
              <a:t>By displaying cards on a board, a team can easily display a workflow to everybody involved in the team. </a:t>
            </a:r>
          </a:p>
          <a:p>
            <a:r>
              <a:rPr lang="en-US" sz="2000" i="0" dirty="0">
                <a:effectLst/>
              </a:rPr>
              <a:t>The fundamental benefit of working in this way is that any disruptions to workflow are easily identified, and team members can collaborate to rectify issues before they get out of control.</a:t>
            </a:r>
            <a:endParaRPr lang="en-IN" sz="2000" dirty="0"/>
          </a:p>
        </p:txBody>
      </p:sp>
      <p:sp>
        <p:nvSpPr>
          <p:cNvPr id="2" name="Title 1">
            <a:extLst>
              <a:ext uri="{FF2B5EF4-FFF2-40B4-BE49-F238E27FC236}">
                <a16:creationId xmlns:a16="http://schemas.microsoft.com/office/drawing/2014/main" id="{467C11DF-0F0C-FFE3-CDE3-D0E827308C4A}"/>
              </a:ext>
            </a:extLst>
          </p:cNvPr>
          <p:cNvSpPr txBox="1">
            <a:spLocks/>
          </p:cNvSpPr>
          <p:nvPr/>
        </p:nvSpPr>
        <p:spPr>
          <a:xfrm>
            <a:off x="680321" y="753228"/>
            <a:ext cx="9613861"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b="1" dirty="0"/>
              <a:t>KANBAN</a:t>
            </a:r>
            <a:endParaRPr lang="en-IN" b="1" dirty="0"/>
          </a:p>
        </p:txBody>
      </p:sp>
    </p:spTree>
    <p:extLst>
      <p:ext uri="{BB962C8B-B14F-4D97-AF65-F5344CB8AC3E}">
        <p14:creationId xmlns:p14="http://schemas.microsoft.com/office/powerpoint/2010/main" val="602211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4CE24-70AA-751C-5221-D7DB7D7F1E3B}"/>
              </a:ext>
            </a:extLst>
          </p:cNvPr>
          <p:cNvPicPr>
            <a:picLocks noChangeAspect="1"/>
          </p:cNvPicPr>
          <p:nvPr/>
        </p:nvPicPr>
        <p:blipFill>
          <a:blip r:embed="rId2"/>
          <a:stretch>
            <a:fillRect/>
          </a:stretch>
        </p:blipFill>
        <p:spPr>
          <a:xfrm>
            <a:off x="558626" y="770756"/>
            <a:ext cx="10905066" cy="5561582"/>
          </a:xfrm>
          <a:prstGeom prst="rect">
            <a:avLst/>
          </a:prstGeom>
          <a:ln>
            <a:noFill/>
          </a:ln>
        </p:spPr>
      </p:pic>
    </p:spTree>
    <p:extLst>
      <p:ext uri="{BB962C8B-B14F-4D97-AF65-F5344CB8AC3E}">
        <p14:creationId xmlns:p14="http://schemas.microsoft.com/office/powerpoint/2010/main" val="3278123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US" dirty="0"/>
              <a:t>History of Agile</a:t>
            </a:r>
            <a:endParaRPr lang="en-IN" dirty="0"/>
          </a:p>
        </p:txBody>
      </p:sp>
      <p:sp>
        <p:nvSpPr>
          <p:cNvPr id="4" name="Content Placeholder 3">
            <a:extLst>
              <a:ext uri="{FF2B5EF4-FFF2-40B4-BE49-F238E27FC236}">
                <a16:creationId xmlns:a16="http://schemas.microsoft.com/office/drawing/2014/main" id="{8E11B12B-BE55-40CE-A0B5-7459F4B36A49}"/>
              </a:ext>
            </a:extLst>
          </p:cNvPr>
          <p:cNvSpPr>
            <a:spLocks noGrp="1"/>
          </p:cNvSpPr>
          <p:nvPr>
            <p:ph idx="1"/>
          </p:nvPr>
        </p:nvSpPr>
        <p:spPr/>
        <p:txBody>
          <a:bodyPr/>
          <a:lstStyle/>
          <a:p>
            <a:pPr marL="0" indent="0">
              <a:buNone/>
            </a:pPr>
            <a:r>
              <a:rPr lang="en-US" dirty="0"/>
              <a:t>Two key opportunities were seen in order to overcome the traditional method of software development:</a:t>
            </a:r>
          </a:p>
          <a:p>
            <a:pPr marL="0" indent="0">
              <a:buNone/>
            </a:pPr>
            <a:endParaRPr lang="en-US" dirty="0"/>
          </a:p>
          <a:p>
            <a:r>
              <a:rPr lang="en-US" dirty="0"/>
              <a:t>Shortening the delay of benefits to users in order to resolve the product-market fit and development problems.</a:t>
            </a:r>
          </a:p>
          <a:p>
            <a:endParaRPr lang="en-US" dirty="0"/>
          </a:p>
          <a:p>
            <a:r>
              <a:rPr lang="en-US" dirty="0"/>
              <a:t>Getting feedback from users quickly to confirm the usefulness of new software and continue to improve on it accordingly.</a:t>
            </a:r>
          </a:p>
        </p:txBody>
      </p:sp>
    </p:spTree>
    <p:extLst>
      <p:ext uri="{BB962C8B-B14F-4D97-AF65-F5344CB8AC3E}">
        <p14:creationId xmlns:p14="http://schemas.microsoft.com/office/powerpoint/2010/main" val="4025556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072C45-687F-D43A-C9F9-947238DF421E}"/>
              </a:ext>
            </a:extLst>
          </p:cNvPr>
          <p:cNvPicPr>
            <a:picLocks noChangeAspect="1"/>
          </p:cNvPicPr>
          <p:nvPr/>
        </p:nvPicPr>
        <p:blipFill>
          <a:blip r:embed="rId2"/>
          <a:stretch>
            <a:fillRect/>
          </a:stretch>
        </p:blipFill>
        <p:spPr>
          <a:xfrm>
            <a:off x="643467" y="716713"/>
            <a:ext cx="10905066" cy="5424574"/>
          </a:xfrm>
          <a:prstGeom prst="rect">
            <a:avLst/>
          </a:prstGeom>
          <a:ln>
            <a:noFill/>
          </a:ln>
        </p:spPr>
      </p:pic>
    </p:spTree>
    <p:extLst>
      <p:ext uri="{BB962C8B-B14F-4D97-AF65-F5344CB8AC3E}">
        <p14:creationId xmlns:p14="http://schemas.microsoft.com/office/powerpoint/2010/main" val="3401829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5905D-E1B0-7C38-2C19-8CB05E86F532}"/>
              </a:ext>
            </a:extLst>
          </p:cNvPr>
          <p:cNvPicPr>
            <a:picLocks noChangeAspect="1"/>
          </p:cNvPicPr>
          <p:nvPr/>
        </p:nvPicPr>
        <p:blipFill>
          <a:blip r:embed="rId2"/>
          <a:stretch>
            <a:fillRect/>
          </a:stretch>
        </p:blipFill>
        <p:spPr>
          <a:xfrm>
            <a:off x="643467" y="914400"/>
            <a:ext cx="10905066" cy="5297776"/>
          </a:xfrm>
          <a:prstGeom prst="rect">
            <a:avLst/>
          </a:prstGeom>
          <a:ln>
            <a:noFill/>
          </a:ln>
        </p:spPr>
      </p:pic>
    </p:spTree>
    <p:extLst>
      <p:ext uri="{BB962C8B-B14F-4D97-AF65-F5344CB8AC3E}">
        <p14:creationId xmlns:p14="http://schemas.microsoft.com/office/powerpoint/2010/main" val="1363633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3C75A2-5318-8067-8792-7A196C02D07F}"/>
              </a:ext>
            </a:extLst>
          </p:cNvPr>
          <p:cNvPicPr>
            <a:picLocks noChangeAspect="1"/>
          </p:cNvPicPr>
          <p:nvPr/>
        </p:nvPicPr>
        <p:blipFill>
          <a:blip r:embed="rId2"/>
          <a:stretch>
            <a:fillRect/>
          </a:stretch>
        </p:blipFill>
        <p:spPr>
          <a:xfrm>
            <a:off x="1021659" y="683489"/>
            <a:ext cx="9828592" cy="5491021"/>
          </a:xfrm>
          <a:prstGeom prst="rect">
            <a:avLst/>
          </a:prstGeom>
        </p:spPr>
      </p:pic>
    </p:spTree>
    <p:extLst>
      <p:ext uri="{BB962C8B-B14F-4D97-AF65-F5344CB8AC3E}">
        <p14:creationId xmlns:p14="http://schemas.microsoft.com/office/powerpoint/2010/main" val="2683176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2F1B63-E0E1-B219-CFBF-60AE7E414ECB}"/>
              </a:ext>
            </a:extLst>
          </p:cNvPr>
          <p:cNvSpPr txBox="1"/>
          <p:nvPr/>
        </p:nvSpPr>
        <p:spPr>
          <a:xfrm>
            <a:off x="392451" y="768284"/>
            <a:ext cx="9639826" cy="1846659"/>
          </a:xfrm>
          <a:prstGeom prst="rect">
            <a:avLst/>
          </a:prstGeom>
          <a:solidFill>
            <a:schemeClr val="accent6">
              <a:lumMod val="20000"/>
              <a:lumOff val="80000"/>
            </a:schemeClr>
          </a:solidFill>
        </p:spPr>
        <p:txBody>
          <a:bodyPr wrap="square">
            <a:spAutoFit/>
          </a:bodyPr>
          <a:lstStyle/>
          <a:p>
            <a:pPr algn="just" fontAlgn="base"/>
            <a:r>
              <a:rPr lang="en-US" sz="1900" b="1" i="0" dirty="0">
                <a:solidFill>
                  <a:srgbClr val="C00000"/>
                </a:solidFill>
                <a:effectLst/>
                <a:latin typeface="Roboto" panose="02000000000000000000" pitchFamily="2" charset="0"/>
              </a:rPr>
              <a:t>1. Visualize workflow</a:t>
            </a:r>
          </a:p>
          <a:p>
            <a:pPr algn="just"/>
            <a:r>
              <a:rPr lang="en-US" sz="1900" b="0" i="0" dirty="0">
                <a:solidFill>
                  <a:srgbClr val="000000"/>
                </a:solidFill>
                <a:effectLst/>
                <a:latin typeface="Roboto" panose="02000000000000000000" pitchFamily="2" charset="0"/>
              </a:rPr>
              <a:t>Visualize your work on a board with cards to represent user stories (work) in your product backlog (inventory). Use </a:t>
            </a:r>
            <a:r>
              <a:rPr lang="en-US" sz="1900" b="0" i="0" dirty="0" err="1">
                <a:solidFill>
                  <a:srgbClr val="000000"/>
                </a:solidFill>
                <a:effectLst/>
                <a:latin typeface="Roboto" panose="02000000000000000000" pitchFamily="2" charset="0"/>
              </a:rPr>
              <a:t>colours</a:t>
            </a:r>
            <a:r>
              <a:rPr lang="en-US" sz="1900" b="0" i="0" dirty="0">
                <a:solidFill>
                  <a:srgbClr val="000000"/>
                </a:solidFill>
                <a:effectLst/>
                <a:latin typeface="Roboto" panose="02000000000000000000" pitchFamily="2" charset="0"/>
              </a:rPr>
              <a:t> to represent the theme of your user stories. For a simple Kanban board, label one column “TO-DO” and another “DONE”. Label columns in between “TO-DO” and “DONE” to represent either the type of work or whoever is responsible for undertaking it.</a:t>
            </a:r>
            <a:endParaRPr lang="en-IN" sz="1900" dirty="0"/>
          </a:p>
        </p:txBody>
      </p:sp>
      <p:sp>
        <p:nvSpPr>
          <p:cNvPr id="7" name="TextBox 6">
            <a:extLst>
              <a:ext uri="{FF2B5EF4-FFF2-40B4-BE49-F238E27FC236}">
                <a16:creationId xmlns:a16="http://schemas.microsoft.com/office/drawing/2014/main" id="{A028EFE1-B480-43F7-3552-FA0BA04DE30B}"/>
              </a:ext>
            </a:extLst>
          </p:cNvPr>
          <p:cNvSpPr txBox="1"/>
          <p:nvPr/>
        </p:nvSpPr>
        <p:spPr>
          <a:xfrm>
            <a:off x="1105626" y="3322354"/>
            <a:ext cx="10568969" cy="3016210"/>
          </a:xfrm>
          <a:prstGeom prst="rect">
            <a:avLst/>
          </a:prstGeom>
          <a:solidFill>
            <a:schemeClr val="accent6">
              <a:lumMod val="20000"/>
              <a:lumOff val="80000"/>
            </a:schemeClr>
          </a:solidFill>
        </p:spPr>
        <p:txBody>
          <a:bodyPr wrap="square">
            <a:spAutoFit/>
          </a:bodyPr>
          <a:lstStyle/>
          <a:p>
            <a:pPr algn="just" fontAlgn="base"/>
            <a:r>
              <a:rPr lang="en-US" sz="1900" b="1" i="0" dirty="0">
                <a:solidFill>
                  <a:srgbClr val="C00000"/>
                </a:solidFill>
                <a:effectLst/>
                <a:latin typeface="Roboto" panose="02000000000000000000" pitchFamily="2" charset="0"/>
              </a:rPr>
              <a:t>2. Limit work in progress (WIP)</a:t>
            </a:r>
          </a:p>
          <a:p>
            <a:pPr algn="just"/>
            <a:r>
              <a:rPr lang="en-US" sz="1900" b="0" i="0" dirty="0">
                <a:solidFill>
                  <a:srgbClr val="000000"/>
                </a:solidFill>
                <a:effectLst/>
                <a:latin typeface="Roboto" panose="02000000000000000000" pitchFamily="2" charset="0"/>
              </a:rPr>
              <a:t>Set a limit on how much work can be in progress at one time in each column. In other words, how </a:t>
            </a:r>
            <a:r>
              <a:rPr lang="en-US" sz="1900" b="1" dirty="0">
                <a:solidFill>
                  <a:srgbClr val="000000"/>
                </a:solidFill>
                <a:latin typeface="Roboto" panose="02000000000000000000" pitchFamily="2" charset="0"/>
              </a:rPr>
              <a:t>many</a:t>
            </a:r>
            <a:r>
              <a:rPr lang="en-US" sz="1900" b="0" i="0" dirty="0">
                <a:solidFill>
                  <a:srgbClr val="000000"/>
                </a:solidFill>
                <a:effectLst/>
                <a:latin typeface="Roboto" panose="02000000000000000000" pitchFamily="2" charset="0"/>
              </a:rPr>
              <a:t> cards can be in each column at a given time. This ensures that cards are moving smoothly across the board as and when the team are ready for them.</a:t>
            </a:r>
          </a:p>
          <a:p>
            <a:pPr algn="just"/>
            <a:endParaRPr lang="en-US" sz="1900" b="0" i="0" dirty="0">
              <a:solidFill>
                <a:srgbClr val="000000"/>
              </a:solidFill>
              <a:effectLst/>
              <a:latin typeface="Roboto" panose="02000000000000000000" pitchFamily="2" charset="0"/>
            </a:endParaRPr>
          </a:p>
          <a:p>
            <a:pPr algn="just" fontAlgn="base"/>
            <a:r>
              <a:rPr lang="en-US" sz="1900" b="1" i="0" dirty="0">
                <a:solidFill>
                  <a:srgbClr val="000000"/>
                </a:solidFill>
                <a:effectLst/>
                <a:latin typeface="Roboto" panose="02000000000000000000" pitchFamily="2" charset="0"/>
              </a:rPr>
              <a:t>Do the top priority work first</a:t>
            </a:r>
          </a:p>
          <a:p>
            <a:pPr algn="just"/>
            <a:r>
              <a:rPr lang="en-US" sz="1900" b="0" i="0" dirty="0">
                <a:solidFill>
                  <a:srgbClr val="000000"/>
                </a:solidFill>
                <a:effectLst/>
                <a:latin typeface="Roboto" panose="02000000000000000000" pitchFamily="2" charset="0"/>
              </a:rPr>
              <a:t>Your “TO-DO” column should be filled with top priority work from your product backlog. When you have a space in your “TO-DO” column, you can fill it with another user story from your product backlog. By setting work in progress limits (WIP limits), the entire team can quickly see if there is a blockage and collaborate to fix it</a:t>
            </a:r>
            <a:r>
              <a:rPr lang="en-US" sz="1900" dirty="0">
                <a:solidFill>
                  <a:srgbClr val="000000"/>
                </a:solidFill>
                <a:latin typeface="Roboto" panose="02000000000000000000" pitchFamily="2" charset="0"/>
              </a:rPr>
              <a:t>.</a:t>
            </a:r>
            <a:endParaRPr lang="en-IN" sz="1900" dirty="0"/>
          </a:p>
        </p:txBody>
      </p:sp>
    </p:spTree>
    <p:extLst>
      <p:ext uri="{BB962C8B-B14F-4D97-AF65-F5344CB8AC3E}">
        <p14:creationId xmlns:p14="http://schemas.microsoft.com/office/powerpoint/2010/main" val="1764510212"/>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70D1DB-804E-BF84-6287-4FB37CC1CA17}"/>
              </a:ext>
            </a:extLst>
          </p:cNvPr>
          <p:cNvSpPr txBox="1"/>
          <p:nvPr/>
        </p:nvSpPr>
        <p:spPr>
          <a:xfrm>
            <a:off x="427160" y="606146"/>
            <a:ext cx="11337680" cy="3308598"/>
          </a:xfrm>
          <a:prstGeom prst="rect">
            <a:avLst/>
          </a:prstGeom>
          <a:solidFill>
            <a:schemeClr val="accent6">
              <a:lumMod val="20000"/>
              <a:lumOff val="80000"/>
            </a:schemeClr>
          </a:solidFill>
        </p:spPr>
        <p:txBody>
          <a:bodyPr wrap="square">
            <a:spAutoFit/>
          </a:bodyPr>
          <a:lstStyle/>
          <a:p>
            <a:pPr algn="just" fontAlgn="base"/>
            <a:r>
              <a:rPr lang="en-US" sz="1900" b="1" i="0" dirty="0">
                <a:solidFill>
                  <a:srgbClr val="C00000"/>
                </a:solidFill>
                <a:effectLst/>
                <a:latin typeface="Roboto" panose="02000000000000000000" pitchFamily="2" charset="0"/>
              </a:rPr>
              <a:t>3. Focus on flow</a:t>
            </a:r>
          </a:p>
          <a:p>
            <a:pPr algn="just" fontAlgn="base">
              <a:buFont typeface="Arial" panose="020B0604020202020204" pitchFamily="34" charset="0"/>
              <a:buChar char="•"/>
            </a:pPr>
            <a:r>
              <a:rPr lang="en-US" sz="1900" b="0" i="0" dirty="0">
                <a:solidFill>
                  <a:srgbClr val="000000"/>
                </a:solidFill>
                <a:effectLst/>
                <a:latin typeface="Roboto" panose="02000000000000000000" pitchFamily="2" charset="0"/>
              </a:rPr>
              <a:t>By now, your work should flow freely through the Kanban system. It might even feel very easy! Make sure that you keep a lookout for any interruptions in flow and use these as opportunities for improvement. Workflow should run smoothly and not stop and start. Choose some flow metrics to track and </a:t>
            </a:r>
            <a:r>
              <a:rPr lang="en-US" sz="1900" b="0" i="0" dirty="0" err="1">
                <a:solidFill>
                  <a:srgbClr val="000000"/>
                </a:solidFill>
                <a:effectLst/>
                <a:latin typeface="Roboto" panose="02000000000000000000" pitchFamily="2" charset="0"/>
              </a:rPr>
              <a:t>analyse</a:t>
            </a:r>
            <a:r>
              <a:rPr lang="en-US" sz="1900" b="0" i="0" dirty="0">
                <a:solidFill>
                  <a:srgbClr val="000000"/>
                </a:solidFill>
                <a:effectLst/>
                <a:latin typeface="Roboto" panose="02000000000000000000" pitchFamily="2" charset="0"/>
              </a:rPr>
              <a:t> them. Which ones you choose are entirely up to you, but here are some helpful examples:</a:t>
            </a:r>
          </a:p>
          <a:p>
            <a:pPr algn="just" fontAlgn="base"/>
            <a:endParaRPr lang="en-US" sz="1900" b="0" i="0" dirty="0">
              <a:solidFill>
                <a:srgbClr val="000000"/>
              </a:solidFill>
              <a:effectLst/>
              <a:latin typeface="Roboto" panose="02000000000000000000" pitchFamily="2" charset="0"/>
            </a:endParaRPr>
          </a:p>
          <a:p>
            <a:pPr algn="just" fontAlgn="base">
              <a:buFont typeface="Arial" panose="020B0604020202020204" pitchFamily="34" charset="0"/>
              <a:buChar char="•"/>
            </a:pPr>
            <a:r>
              <a:rPr lang="en-US" sz="1900" b="1" i="0" dirty="0">
                <a:solidFill>
                  <a:srgbClr val="000000"/>
                </a:solidFill>
                <a:effectLst/>
                <a:latin typeface="Roboto" panose="02000000000000000000" pitchFamily="2" charset="0"/>
              </a:rPr>
              <a:t>Lead time </a:t>
            </a:r>
            <a:r>
              <a:rPr lang="en-US" sz="1900" b="0" i="0" dirty="0">
                <a:solidFill>
                  <a:srgbClr val="000000"/>
                </a:solidFill>
                <a:effectLst/>
                <a:latin typeface="Roboto" panose="02000000000000000000" pitchFamily="2" charset="0"/>
              </a:rPr>
              <a:t>- how long does it take for a card to move from “TO-DO” to “DONE”?</a:t>
            </a:r>
          </a:p>
          <a:p>
            <a:pPr algn="just" fontAlgn="base">
              <a:buFont typeface="Arial" panose="020B0604020202020204" pitchFamily="34" charset="0"/>
              <a:buChar char="•"/>
            </a:pPr>
            <a:r>
              <a:rPr lang="en-US" sz="1900" b="1" i="0" dirty="0">
                <a:solidFill>
                  <a:srgbClr val="000000"/>
                </a:solidFill>
                <a:effectLst/>
                <a:latin typeface="Roboto" panose="02000000000000000000" pitchFamily="2" charset="0"/>
              </a:rPr>
              <a:t>Cycle time </a:t>
            </a:r>
            <a:r>
              <a:rPr lang="en-US" sz="1900" b="0" i="0" dirty="0">
                <a:solidFill>
                  <a:srgbClr val="000000"/>
                </a:solidFill>
                <a:effectLst/>
                <a:latin typeface="Roboto" panose="02000000000000000000" pitchFamily="2" charset="0"/>
              </a:rPr>
              <a:t>- how long does it take for a card to move from “Doing” to “Done”?</a:t>
            </a:r>
          </a:p>
          <a:p>
            <a:pPr algn="just" fontAlgn="base">
              <a:buFont typeface="Arial" panose="020B0604020202020204" pitchFamily="34" charset="0"/>
              <a:buChar char="•"/>
            </a:pPr>
            <a:r>
              <a:rPr lang="en-US" sz="1900" b="1" i="0" dirty="0">
                <a:solidFill>
                  <a:srgbClr val="000000"/>
                </a:solidFill>
                <a:effectLst/>
                <a:latin typeface="Roboto" panose="02000000000000000000" pitchFamily="2" charset="0"/>
              </a:rPr>
              <a:t>Number of items not started </a:t>
            </a:r>
            <a:r>
              <a:rPr lang="en-US" sz="1900" b="0" i="0" dirty="0">
                <a:solidFill>
                  <a:srgbClr val="000000"/>
                </a:solidFill>
                <a:effectLst/>
                <a:latin typeface="Roboto" panose="02000000000000000000" pitchFamily="2" charset="0"/>
              </a:rPr>
              <a:t>- are you struggling with your workload?</a:t>
            </a:r>
          </a:p>
          <a:p>
            <a:pPr algn="just" fontAlgn="base">
              <a:buFont typeface="Arial" panose="020B0604020202020204" pitchFamily="34" charset="0"/>
              <a:buChar char="•"/>
            </a:pPr>
            <a:r>
              <a:rPr lang="en-US" sz="1900" b="1" i="0" dirty="0">
                <a:solidFill>
                  <a:srgbClr val="000000"/>
                </a:solidFill>
                <a:effectLst/>
                <a:latin typeface="Roboto" panose="02000000000000000000" pitchFamily="2" charset="0"/>
              </a:rPr>
              <a:t>Number of items that are WIP </a:t>
            </a:r>
            <a:r>
              <a:rPr lang="en-US" sz="1900" b="0" i="0" dirty="0">
                <a:solidFill>
                  <a:srgbClr val="000000"/>
                </a:solidFill>
                <a:effectLst/>
                <a:latin typeface="Roboto" panose="02000000000000000000" pitchFamily="2" charset="0"/>
              </a:rPr>
              <a:t>- are you staying within your WIP limits?</a:t>
            </a:r>
          </a:p>
          <a:p>
            <a:pPr algn="just" fontAlgn="base">
              <a:buFont typeface="Arial" panose="020B0604020202020204" pitchFamily="34" charset="0"/>
              <a:buChar char="•"/>
            </a:pPr>
            <a:r>
              <a:rPr lang="en-US" sz="1900" b="1" i="0" dirty="0">
                <a:solidFill>
                  <a:srgbClr val="000000"/>
                </a:solidFill>
                <a:effectLst/>
                <a:latin typeface="Roboto" panose="02000000000000000000" pitchFamily="2" charset="0"/>
              </a:rPr>
              <a:t>Blockage areas </a:t>
            </a:r>
            <a:r>
              <a:rPr lang="en-US" sz="1900" b="0" i="0" dirty="0">
                <a:solidFill>
                  <a:srgbClr val="000000"/>
                </a:solidFill>
                <a:effectLst/>
                <a:latin typeface="Roboto" panose="02000000000000000000" pitchFamily="2" charset="0"/>
              </a:rPr>
              <a:t>- do you see any areas where cards build up, causing a blockage in flow?</a:t>
            </a:r>
          </a:p>
        </p:txBody>
      </p:sp>
      <p:sp>
        <p:nvSpPr>
          <p:cNvPr id="7" name="TextBox 6">
            <a:extLst>
              <a:ext uri="{FF2B5EF4-FFF2-40B4-BE49-F238E27FC236}">
                <a16:creationId xmlns:a16="http://schemas.microsoft.com/office/drawing/2014/main" id="{8D3A1D29-CDD6-0768-D7B2-730234744199}"/>
              </a:ext>
            </a:extLst>
          </p:cNvPr>
          <p:cNvSpPr txBox="1"/>
          <p:nvPr/>
        </p:nvSpPr>
        <p:spPr>
          <a:xfrm>
            <a:off x="1720333" y="4623831"/>
            <a:ext cx="8751333" cy="1261884"/>
          </a:xfrm>
          <a:prstGeom prst="rect">
            <a:avLst/>
          </a:prstGeom>
          <a:solidFill>
            <a:schemeClr val="accent6">
              <a:lumMod val="20000"/>
              <a:lumOff val="80000"/>
            </a:schemeClr>
          </a:solidFill>
        </p:spPr>
        <p:txBody>
          <a:bodyPr wrap="square">
            <a:spAutoFit/>
          </a:bodyPr>
          <a:lstStyle/>
          <a:p>
            <a:pPr algn="just" fontAlgn="base"/>
            <a:r>
              <a:rPr lang="en-US" sz="1900" b="1" i="0" dirty="0">
                <a:solidFill>
                  <a:srgbClr val="C00000"/>
                </a:solidFill>
                <a:effectLst/>
                <a:latin typeface="Roboto" panose="02000000000000000000" pitchFamily="2" charset="0"/>
              </a:rPr>
              <a:t>4. Continuous improvement</a:t>
            </a:r>
          </a:p>
          <a:p>
            <a:pPr algn="just"/>
            <a:r>
              <a:rPr lang="en-US" sz="1900" b="0" i="0" dirty="0">
                <a:solidFill>
                  <a:srgbClr val="000000"/>
                </a:solidFill>
                <a:effectLst/>
                <a:latin typeface="Roboto" panose="02000000000000000000" pitchFamily="2" charset="0"/>
              </a:rPr>
              <a:t>Remember that even after implementing Kanban, the work is never truly finished. Part of the Kanban method is to continuously improve your processes. Monitor your Kanban system and make improvements on an ongoing basis</a:t>
            </a:r>
            <a:endParaRPr lang="en-IN" sz="1900" dirty="0"/>
          </a:p>
        </p:txBody>
      </p:sp>
    </p:spTree>
    <p:extLst>
      <p:ext uri="{BB962C8B-B14F-4D97-AF65-F5344CB8AC3E}">
        <p14:creationId xmlns:p14="http://schemas.microsoft.com/office/powerpoint/2010/main" val="3398574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88552FF-10EE-6489-EF48-247F17F41EE1}"/>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b="1"/>
              <a:t>Lean Software Development (LSD)</a:t>
            </a:r>
            <a:endParaRPr lang="en-US" sz="2400"/>
          </a:p>
        </p:txBody>
      </p:sp>
      <p:pic>
        <p:nvPicPr>
          <p:cNvPr id="24" name="Picture 2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7" name="TextBox 6">
            <a:extLst>
              <a:ext uri="{FF2B5EF4-FFF2-40B4-BE49-F238E27FC236}">
                <a16:creationId xmlns:a16="http://schemas.microsoft.com/office/drawing/2014/main" id="{E01BEE1D-F6A5-0F53-E382-6C0FEC394CE3}"/>
              </a:ext>
            </a:extLst>
          </p:cNvPr>
          <p:cNvSpPr txBox="1"/>
          <p:nvPr/>
        </p:nvSpPr>
        <p:spPr>
          <a:xfrm>
            <a:off x="680321" y="2336873"/>
            <a:ext cx="4136123"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LSD is an Agile framework that had been  by Toyota — the Japanese automotive giant - at the beginning of the 20th century.</a:t>
            </a:r>
            <a:br>
              <a:rPr lang="en-US" dirty="0"/>
            </a:br>
            <a:endParaRPr lang="en-US" dirty="0"/>
          </a:p>
          <a:p>
            <a:pPr indent="-228600" defTabSz="914400">
              <a:lnSpc>
                <a:spcPct val="90000"/>
              </a:lnSpc>
              <a:spcAft>
                <a:spcPts val="600"/>
              </a:spcAft>
              <a:buFont typeface="Arial" panose="020B0604020202020204" pitchFamily="34" charset="0"/>
              <a:buChar char="•"/>
            </a:pPr>
            <a:r>
              <a:rPr lang="en-US" dirty="0"/>
              <a:t>Lean software development is a  emphasizes on optimizing efficiency, development time and minimizing waste in the software development and manufacturing process which results in maximizing value to the customer.</a:t>
            </a:r>
          </a:p>
        </p:txBody>
      </p:sp>
      <p:pic>
        <p:nvPicPr>
          <p:cNvPr id="13" name="Picture 2" descr="Lean software development – parent or child of the Agile movement?">
            <a:extLst>
              <a:ext uri="{FF2B5EF4-FFF2-40B4-BE49-F238E27FC236}">
                <a16:creationId xmlns:a16="http://schemas.microsoft.com/office/drawing/2014/main" id="{9014EDE9-3080-D689-6913-201C11BD926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76090" y="1092486"/>
            <a:ext cx="6303134" cy="485458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836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3FB25-4D27-2EAE-CA4A-0F4FE6F1380C}"/>
              </a:ext>
            </a:extLst>
          </p:cNvPr>
          <p:cNvSpPr>
            <a:spLocks noGrp="1"/>
          </p:cNvSpPr>
          <p:nvPr>
            <p:ph type="title"/>
          </p:nvPr>
        </p:nvSpPr>
        <p:spPr>
          <a:xfrm>
            <a:off x="385276" y="910381"/>
            <a:ext cx="3200400" cy="957330"/>
          </a:xfrm>
        </p:spPr>
        <p:txBody>
          <a:bodyPr>
            <a:normAutofit/>
          </a:bodyPr>
          <a:lstStyle/>
          <a:p>
            <a:r>
              <a:rPr lang="en-IN" b="0" i="0" dirty="0">
                <a:solidFill>
                  <a:srgbClr val="FFFFFF"/>
                </a:solidFill>
                <a:effectLst/>
                <a:latin typeface="Roboto" panose="02000000000000000000" pitchFamily="2" charset="0"/>
              </a:rPr>
              <a:t>Build Quality</a:t>
            </a:r>
            <a:endParaRPr lang="en-IN" dirty="0">
              <a:solidFill>
                <a:srgbClr val="FFFFFF"/>
              </a:solidFill>
            </a:endParaRPr>
          </a:p>
        </p:txBody>
      </p:sp>
      <p:sp>
        <p:nvSpPr>
          <p:cNvPr id="3" name="Content Placeholder 2">
            <a:extLst>
              <a:ext uri="{FF2B5EF4-FFF2-40B4-BE49-F238E27FC236}">
                <a16:creationId xmlns:a16="http://schemas.microsoft.com/office/drawing/2014/main" id="{90AF9841-8C7F-B889-C675-0C7AAD2A73D8}"/>
              </a:ext>
            </a:extLst>
          </p:cNvPr>
          <p:cNvSpPr>
            <a:spLocks noGrp="1"/>
          </p:cNvSpPr>
          <p:nvPr>
            <p:ph idx="1"/>
          </p:nvPr>
        </p:nvSpPr>
        <p:spPr>
          <a:xfrm>
            <a:off x="385276" y="1867711"/>
            <a:ext cx="11122545" cy="5263635"/>
          </a:xfrm>
        </p:spPr>
        <p:txBody>
          <a:bodyPr anchor="ctr">
            <a:normAutofit/>
          </a:bodyPr>
          <a:lstStyle/>
          <a:p>
            <a:pPr marL="0" indent="0">
              <a:buNone/>
            </a:pPr>
            <a:r>
              <a:rPr lang="en-US" sz="2000" b="0" i="0" dirty="0">
                <a:effectLst/>
                <a:latin typeface="Roboto" panose="02000000000000000000" pitchFamily="2" charset="0"/>
              </a:rPr>
              <a:t>Various lean development tools are used in lean and agile development to ensure quality is maintained all along the process. Some of the most popular lean development tools for quality building are:</a:t>
            </a:r>
          </a:p>
          <a:p>
            <a:pPr>
              <a:buFont typeface="Arial" panose="020B0604020202020204" pitchFamily="34" charset="0"/>
              <a:buChar char="•"/>
            </a:pPr>
            <a:r>
              <a:rPr lang="en-US" sz="2000" b="1" i="0" dirty="0">
                <a:effectLst/>
                <a:latin typeface="Roboto" panose="02000000000000000000" pitchFamily="2" charset="0"/>
              </a:rPr>
              <a:t>Pair programming </a:t>
            </a:r>
            <a:r>
              <a:rPr lang="en-US" sz="2000" b="0" i="0" dirty="0">
                <a:effectLst/>
                <a:latin typeface="Roboto" panose="02000000000000000000" pitchFamily="2" charset="0"/>
              </a:rPr>
              <a:t>– software engineering method combines the skills and experience of two developers instead of one. Each task is carried out by two developers, which helps figure out more effective solutions and deliver better quality of work. </a:t>
            </a:r>
          </a:p>
          <a:p>
            <a:pPr>
              <a:buFont typeface="Arial" panose="020B0604020202020204" pitchFamily="34" charset="0"/>
              <a:buChar char="•"/>
            </a:pPr>
            <a:r>
              <a:rPr lang="en-US" sz="2000" b="1" i="0" dirty="0">
                <a:effectLst/>
                <a:latin typeface="Roboto" panose="02000000000000000000" pitchFamily="2" charset="0"/>
              </a:rPr>
              <a:t>Test-driven development </a:t>
            </a:r>
            <a:r>
              <a:rPr lang="en-US" sz="2000" b="0" i="0" dirty="0">
                <a:effectLst/>
                <a:latin typeface="Roboto" panose="02000000000000000000" pitchFamily="2" charset="0"/>
              </a:rPr>
              <a:t>– tests are written before writing the code so that the engineer can ensure it meets business requirements. </a:t>
            </a:r>
          </a:p>
          <a:p>
            <a:pPr>
              <a:buFont typeface="Arial" panose="020B0604020202020204" pitchFamily="34" charset="0"/>
              <a:buChar char="•"/>
            </a:pPr>
            <a:r>
              <a:rPr lang="en-US" sz="2000" b="0" i="0" dirty="0">
                <a:effectLst/>
                <a:latin typeface="Roboto" panose="02000000000000000000" pitchFamily="2" charset="0"/>
              </a:rPr>
              <a:t>Incremental development and constant feedback</a:t>
            </a:r>
          </a:p>
          <a:p>
            <a:pPr>
              <a:buFont typeface="Arial" panose="020B0604020202020204" pitchFamily="34" charset="0"/>
              <a:buChar char="•"/>
            </a:pPr>
            <a:r>
              <a:rPr lang="en-US" sz="2000" b="1" i="0" dirty="0">
                <a:effectLst/>
                <a:latin typeface="Roboto" panose="02000000000000000000" pitchFamily="2" charset="0"/>
              </a:rPr>
              <a:t>Minimize wait states </a:t>
            </a:r>
            <a:r>
              <a:rPr lang="en-US" sz="2000" b="0" i="0" dirty="0">
                <a:effectLst/>
                <a:latin typeface="Roboto" panose="02000000000000000000" pitchFamily="2" charset="0"/>
              </a:rPr>
              <a:t>– lower context switching, knowledge gaps, and focus loss</a:t>
            </a:r>
          </a:p>
          <a:p>
            <a:pPr>
              <a:buFont typeface="Arial" panose="020B0604020202020204" pitchFamily="34" charset="0"/>
              <a:buChar char="•"/>
            </a:pPr>
            <a:r>
              <a:rPr lang="en-US" sz="2000" b="1" i="0" dirty="0">
                <a:effectLst/>
                <a:latin typeface="Roboto" panose="02000000000000000000" pitchFamily="2" charset="0"/>
              </a:rPr>
              <a:t>Automation</a:t>
            </a:r>
            <a:r>
              <a:rPr lang="en-US" sz="2000" b="0" i="0" dirty="0">
                <a:effectLst/>
                <a:latin typeface="Roboto" panose="02000000000000000000" pitchFamily="2" charset="0"/>
              </a:rPr>
              <a:t> –  manual process </a:t>
            </a:r>
            <a:r>
              <a:rPr lang="en-US" sz="2000" dirty="0">
                <a:latin typeface="Roboto" panose="02000000000000000000" pitchFamily="2" charset="0"/>
              </a:rPr>
              <a:t>are </a:t>
            </a:r>
            <a:r>
              <a:rPr lang="en-US" sz="2000" b="0" i="0" dirty="0">
                <a:effectLst/>
                <a:latin typeface="Roboto" panose="02000000000000000000" pitchFamily="2" charset="0"/>
              </a:rPr>
              <a:t>prone to human error is automated</a:t>
            </a:r>
          </a:p>
          <a:p>
            <a:pPr marL="0" indent="0">
              <a:buNone/>
            </a:pPr>
            <a:endParaRPr lang="en-IN" sz="2000" dirty="0"/>
          </a:p>
        </p:txBody>
      </p:sp>
    </p:spTree>
    <p:extLst>
      <p:ext uri="{BB962C8B-B14F-4D97-AF65-F5344CB8AC3E}">
        <p14:creationId xmlns:p14="http://schemas.microsoft.com/office/powerpoint/2010/main" val="857065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BCB3D0-62EC-4D8A-A9E7-991AF662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2C758D7-9BCC-44AD-98FB-A68CA52677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890917F-0A64-4C0A-91F8-E4F6BE6AB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8C8E05-3629-4B19-A965-0C926F9D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8" name="Rectangle 17">
            <a:extLst>
              <a:ext uri="{FF2B5EF4-FFF2-40B4-BE49-F238E27FC236}">
                <a16:creationId xmlns:a16="http://schemas.microsoft.com/office/drawing/2014/main" id="{9044F20B-3F79-4BBD-A9B8-33672B6A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D5E1C33D-B2D4-56ED-A757-6EEEB0127BB9}"/>
              </a:ext>
            </a:extLst>
          </p:cNvPr>
          <p:cNvSpPr>
            <a:spLocks noGrp="1"/>
          </p:cNvSpPr>
          <p:nvPr>
            <p:ph type="title"/>
          </p:nvPr>
        </p:nvSpPr>
        <p:spPr>
          <a:xfrm>
            <a:off x="680321" y="2063262"/>
            <a:ext cx="3739279" cy="2661052"/>
          </a:xfrm>
        </p:spPr>
        <p:txBody>
          <a:bodyPr>
            <a:normAutofit/>
          </a:bodyPr>
          <a:lstStyle/>
          <a:p>
            <a:pPr algn="r"/>
            <a:r>
              <a:rPr lang="en-IN" sz="4400" b="0" i="0">
                <a:effectLst/>
                <a:latin typeface="Roboto" panose="02000000000000000000" pitchFamily="2" charset="0"/>
              </a:rPr>
              <a:t>Create knowledge</a:t>
            </a:r>
            <a:endParaRPr lang="en-IN" sz="4400"/>
          </a:p>
        </p:txBody>
      </p:sp>
      <p:graphicFrame>
        <p:nvGraphicFramePr>
          <p:cNvPr id="5" name="Content Placeholder 2">
            <a:extLst>
              <a:ext uri="{FF2B5EF4-FFF2-40B4-BE49-F238E27FC236}">
                <a16:creationId xmlns:a16="http://schemas.microsoft.com/office/drawing/2014/main" id="{234DD58A-B715-E9C2-E40B-278C86B6EAFB}"/>
              </a:ext>
            </a:extLst>
          </p:cNvPr>
          <p:cNvGraphicFramePr>
            <a:graphicFrameLocks noGrp="1"/>
          </p:cNvGraphicFramePr>
          <p:nvPr>
            <p:ph idx="1"/>
            <p:extLst>
              <p:ext uri="{D42A27DB-BD31-4B8C-83A1-F6EECF244321}">
                <p14:modId xmlns:p14="http://schemas.microsoft.com/office/powerpoint/2010/main" val="3220706192"/>
              </p:ext>
            </p:extLst>
          </p:nvPr>
        </p:nvGraphicFramePr>
        <p:xfrm>
          <a:off x="5437509" y="1018094"/>
          <a:ext cx="5955658" cy="51451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36132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8F68-FE1A-CA33-6C5D-30B2CCAF7152}"/>
              </a:ext>
            </a:extLst>
          </p:cNvPr>
          <p:cNvSpPr>
            <a:spLocks noGrp="1"/>
          </p:cNvSpPr>
          <p:nvPr>
            <p:ph type="title"/>
          </p:nvPr>
        </p:nvSpPr>
        <p:spPr>
          <a:xfrm>
            <a:off x="244311" y="876855"/>
            <a:ext cx="10515600" cy="948770"/>
          </a:xfrm>
        </p:spPr>
        <p:txBody>
          <a:bodyPr/>
          <a:lstStyle/>
          <a:p>
            <a:r>
              <a:rPr lang="en-IN" i="0" dirty="0">
                <a:effectLst/>
                <a:latin typeface="-apple-system"/>
              </a:rPr>
              <a:t>Deliver fast</a:t>
            </a:r>
            <a:endParaRPr lang="en-IN" dirty="0"/>
          </a:p>
        </p:txBody>
      </p:sp>
      <p:sp>
        <p:nvSpPr>
          <p:cNvPr id="3" name="Content Placeholder 2">
            <a:extLst>
              <a:ext uri="{FF2B5EF4-FFF2-40B4-BE49-F238E27FC236}">
                <a16:creationId xmlns:a16="http://schemas.microsoft.com/office/drawing/2014/main" id="{D10376B3-C5D4-EE4E-3A78-CA4444B21162}"/>
              </a:ext>
            </a:extLst>
          </p:cNvPr>
          <p:cNvSpPr>
            <a:spLocks noGrp="1"/>
          </p:cNvSpPr>
          <p:nvPr>
            <p:ph idx="1"/>
          </p:nvPr>
        </p:nvSpPr>
        <p:spPr>
          <a:xfrm>
            <a:off x="696798" y="2321512"/>
            <a:ext cx="10515600" cy="2710864"/>
          </a:xfrm>
        </p:spPr>
        <p:txBody>
          <a:bodyPr/>
          <a:lstStyle/>
          <a:p>
            <a:pPr marL="0" indent="0" algn="l">
              <a:buNone/>
            </a:pPr>
            <a:r>
              <a:rPr lang="en-US" b="0" i="0" u="none" strike="noStrike" dirty="0">
                <a:effectLst/>
                <a:latin typeface="-apple-system"/>
              </a:rPr>
              <a:t>Problems with deployment decisions are: </a:t>
            </a:r>
          </a:p>
          <a:p>
            <a:pPr algn="l">
              <a:buFont typeface="Arial" panose="020B0604020202020204" pitchFamily="34" charset="0"/>
              <a:buChar char="•"/>
            </a:pPr>
            <a:r>
              <a:rPr lang="en-US" b="0" i="0" u="none" strike="noStrike" dirty="0">
                <a:effectLst/>
                <a:latin typeface="-apple-system"/>
              </a:rPr>
              <a:t>Thinking and planning too far in advance</a:t>
            </a:r>
          </a:p>
          <a:p>
            <a:pPr algn="l">
              <a:buFont typeface="Arial" panose="020B0604020202020204" pitchFamily="34" charset="0"/>
              <a:buChar char="•"/>
            </a:pPr>
            <a:r>
              <a:rPr lang="en-US" b="0" i="0" u="none" strike="noStrike" dirty="0">
                <a:effectLst/>
                <a:latin typeface="-apple-system"/>
              </a:rPr>
              <a:t>Not responding quickly and effectively enough to the blockers</a:t>
            </a:r>
          </a:p>
          <a:p>
            <a:pPr algn="l">
              <a:buFont typeface="Arial" panose="020B0604020202020204" pitchFamily="34" charset="0"/>
              <a:buChar char="•"/>
            </a:pPr>
            <a:r>
              <a:rPr lang="en-US" b="0" i="0" u="none" strike="noStrike" dirty="0">
                <a:effectLst/>
                <a:latin typeface="-apple-system"/>
              </a:rPr>
              <a:t>Over-engineering of both business requirements and their solutions</a:t>
            </a:r>
          </a:p>
        </p:txBody>
      </p:sp>
    </p:spTree>
    <p:extLst>
      <p:ext uri="{BB962C8B-B14F-4D97-AF65-F5344CB8AC3E}">
        <p14:creationId xmlns:p14="http://schemas.microsoft.com/office/powerpoint/2010/main" val="2807817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8A74D-00E2-D552-1E73-C0A0FB081E9C}"/>
              </a:ext>
            </a:extLst>
          </p:cNvPr>
          <p:cNvSpPr>
            <a:spLocks noGrp="1"/>
          </p:cNvSpPr>
          <p:nvPr>
            <p:ph type="title"/>
          </p:nvPr>
        </p:nvSpPr>
        <p:spPr>
          <a:xfrm>
            <a:off x="369795" y="887639"/>
            <a:ext cx="3919401" cy="790332"/>
          </a:xfrm>
        </p:spPr>
        <p:txBody>
          <a:bodyPr>
            <a:normAutofit/>
          </a:bodyPr>
          <a:lstStyle/>
          <a:p>
            <a:r>
              <a:rPr lang="en-IN" b="0" i="0" dirty="0">
                <a:solidFill>
                  <a:srgbClr val="FFFFFF"/>
                </a:solidFill>
                <a:effectLst/>
                <a:latin typeface="-apple-system"/>
              </a:rPr>
              <a:t>Optimise the whole</a:t>
            </a:r>
          </a:p>
        </p:txBody>
      </p:sp>
      <p:sp>
        <p:nvSpPr>
          <p:cNvPr id="3" name="Content Placeholder 2">
            <a:extLst>
              <a:ext uri="{FF2B5EF4-FFF2-40B4-BE49-F238E27FC236}">
                <a16:creationId xmlns:a16="http://schemas.microsoft.com/office/drawing/2014/main" id="{2C9B8568-C596-2A4F-22C0-37AD801FD6C0}"/>
              </a:ext>
            </a:extLst>
          </p:cNvPr>
          <p:cNvSpPr>
            <a:spLocks noGrp="1"/>
          </p:cNvSpPr>
          <p:nvPr>
            <p:ph idx="1"/>
          </p:nvPr>
        </p:nvSpPr>
        <p:spPr>
          <a:xfrm>
            <a:off x="779299" y="2261324"/>
            <a:ext cx="8647505" cy="3935281"/>
          </a:xfrm>
        </p:spPr>
        <p:txBody>
          <a:bodyPr>
            <a:normAutofit/>
          </a:bodyPr>
          <a:lstStyle/>
          <a:p>
            <a:pPr marL="0" indent="0" algn="just">
              <a:buNone/>
            </a:pPr>
            <a:r>
              <a:rPr lang="en-US" sz="2000" b="0" i="0" dirty="0">
                <a:effectLst/>
              </a:rPr>
              <a:t>- Development, testing, and operations are all connected in how they influence each other up and downstream in the software development process. </a:t>
            </a:r>
          </a:p>
          <a:p>
            <a:pPr marL="0" indent="0" algn="just">
              <a:buNone/>
            </a:pPr>
            <a:r>
              <a:rPr lang="en-US" sz="2000" b="0" i="0" dirty="0">
                <a:effectLst/>
              </a:rPr>
              <a:t>- Lean software development teams recognize the need for the whole to be optimized and unified </a:t>
            </a:r>
            <a:r>
              <a:rPr lang="en-US" sz="2000" dirty="0"/>
              <a:t>to achieve the</a:t>
            </a:r>
            <a:r>
              <a:rPr lang="en-US" sz="2000" b="0" i="0" dirty="0">
                <a:effectLst/>
              </a:rPr>
              <a:t> purpose.</a:t>
            </a:r>
            <a:endParaRPr lang="en-IN" sz="2000" dirty="0"/>
          </a:p>
        </p:txBody>
      </p:sp>
    </p:spTree>
    <p:extLst>
      <p:ext uri="{BB962C8B-B14F-4D97-AF65-F5344CB8AC3E}">
        <p14:creationId xmlns:p14="http://schemas.microsoft.com/office/powerpoint/2010/main" val="320694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US" dirty="0"/>
              <a:t>Agile Manifesto</a:t>
            </a:r>
            <a:endParaRPr lang="en-IN" dirty="0"/>
          </a:p>
        </p:txBody>
      </p:sp>
      <p:pic>
        <p:nvPicPr>
          <p:cNvPr id="2052" name="Picture 4" descr="Agile explained: The 4 Agile Manifesto values and 12 principles - LogRocket  Blog">
            <a:extLst>
              <a:ext uri="{FF2B5EF4-FFF2-40B4-BE49-F238E27FC236}">
                <a16:creationId xmlns:a16="http://schemas.microsoft.com/office/drawing/2014/main" id="{4EB6E642-DF2C-4CC5-86E2-B6FA5E0CE0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7256" y="2252824"/>
            <a:ext cx="6405154" cy="421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34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03EA-D03E-BA70-CA1B-E21C20F45695}"/>
              </a:ext>
            </a:extLst>
          </p:cNvPr>
          <p:cNvSpPr>
            <a:spLocks noGrp="1"/>
          </p:cNvSpPr>
          <p:nvPr>
            <p:ph type="title"/>
          </p:nvPr>
        </p:nvSpPr>
        <p:spPr/>
        <p:txBody>
          <a:bodyPr/>
          <a:lstStyle/>
          <a:p>
            <a:r>
              <a:rPr lang="en-US" dirty="0"/>
              <a:t>Empower Team</a:t>
            </a:r>
            <a:endParaRPr lang="en-IN" dirty="0"/>
          </a:p>
        </p:txBody>
      </p:sp>
      <p:sp>
        <p:nvSpPr>
          <p:cNvPr id="3" name="Content Placeholder 2">
            <a:extLst>
              <a:ext uri="{FF2B5EF4-FFF2-40B4-BE49-F238E27FC236}">
                <a16:creationId xmlns:a16="http://schemas.microsoft.com/office/drawing/2014/main" id="{7675AFCD-A904-4D25-A699-AB10248DB8C3}"/>
              </a:ext>
            </a:extLst>
          </p:cNvPr>
          <p:cNvSpPr>
            <a:spLocks noGrp="1"/>
          </p:cNvSpPr>
          <p:nvPr>
            <p:ph idx="1"/>
          </p:nvPr>
        </p:nvSpPr>
        <p:spPr/>
        <p:txBody>
          <a:bodyPr/>
          <a:lstStyle/>
          <a:p>
            <a:pPr algn="l">
              <a:buFont typeface="Arial" panose="020B0604020202020204" pitchFamily="34" charset="0"/>
              <a:buChar char="•"/>
            </a:pPr>
            <a:r>
              <a:rPr lang="en-US" b="0" i="0" u="none" strike="noStrike" dirty="0">
                <a:effectLst/>
                <a:latin typeface="-apple-system"/>
              </a:rPr>
              <a:t>Communicating proactively and effectively</a:t>
            </a:r>
          </a:p>
          <a:p>
            <a:pPr algn="l">
              <a:buFont typeface="Arial" panose="020B0604020202020204" pitchFamily="34" charset="0"/>
              <a:buChar char="•"/>
            </a:pPr>
            <a:r>
              <a:rPr lang="en-US" b="0" i="0" u="none" strike="noStrike" dirty="0">
                <a:effectLst/>
                <a:latin typeface="-apple-system"/>
              </a:rPr>
              <a:t>Encouraging constructive difference of opinion to avoid group thinking</a:t>
            </a:r>
          </a:p>
          <a:p>
            <a:pPr algn="l">
              <a:buFont typeface="Arial" panose="020B0604020202020204" pitchFamily="34" charset="0"/>
              <a:buChar char="•"/>
            </a:pPr>
            <a:r>
              <a:rPr lang="en-US" b="0" i="0" u="none" strike="noStrike" dirty="0">
                <a:effectLst/>
                <a:latin typeface="-apple-system"/>
              </a:rPr>
              <a:t>Tackling any work-related issues any team members have as a team</a:t>
            </a:r>
          </a:p>
          <a:p>
            <a:pPr algn="l">
              <a:buFont typeface="Arial" panose="020B0604020202020204" pitchFamily="34" charset="0"/>
              <a:buChar char="•"/>
            </a:pPr>
            <a:r>
              <a:rPr lang="en-US" b="0" i="0" u="none" strike="noStrike" dirty="0">
                <a:effectLst/>
                <a:latin typeface="-apple-system"/>
              </a:rPr>
              <a:t>Empowering each other to do their best work</a:t>
            </a:r>
          </a:p>
        </p:txBody>
      </p:sp>
    </p:spTree>
    <p:extLst>
      <p:ext uri="{BB962C8B-B14F-4D97-AF65-F5344CB8AC3E}">
        <p14:creationId xmlns:p14="http://schemas.microsoft.com/office/powerpoint/2010/main" val="36211524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B61-5262-C6FC-1077-A9A63D2D8F27}"/>
              </a:ext>
            </a:extLst>
          </p:cNvPr>
          <p:cNvSpPr>
            <a:spLocks noGrp="1"/>
          </p:cNvSpPr>
          <p:nvPr>
            <p:ph type="title"/>
          </p:nvPr>
        </p:nvSpPr>
        <p:spPr>
          <a:xfrm>
            <a:off x="394685" y="863099"/>
            <a:ext cx="5402799" cy="895504"/>
          </a:xfrm>
        </p:spPr>
        <p:txBody>
          <a:bodyPr>
            <a:normAutofit fontScale="90000"/>
          </a:bodyPr>
          <a:lstStyle/>
          <a:p>
            <a:r>
              <a:rPr lang="en-IN" b="1" dirty="0"/>
              <a:t>Lean start-up Framework</a:t>
            </a:r>
          </a:p>
        </p:txBody>
      </p:sp>
      <p:sp>
        <p:nvSpPr>
          <p:cNvPr id="4" name="Content Placeholder 2">
            <a:extLst>
              <a:ext uri="{FF2B5EF4-FFF2-40B4-BE49-F238E27FC236}">
                <a16:creationId xmlns:a16="http://schemas.microsoft.com/office/drawing/2014/main" id="{663D681C-EEB5-6271-5BCF-2A175BC324C4}"/>
              </a:ext>
            </a:extLst>
          </p:cNvPr>
          <p:cNvSpPr txBox="1">
            <a:spLocks/>
          </p:cNvSpPr>
          <p:nvPr/>
        </p:nvSpPr>
        <p:spPr>
          <a:xfrm>
            <a:off x="394686" y="2395585"/>
            <a:ext cx="9613861"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b="0" i="0" dirty="0">
                <a:effectLst/>
                <a:latin typeface="Gotham"/>
              </a:rPr>
              <a:t>The lean startup methodology is used to develop products and businesses in a short period of time, which allows the creator of the product or business to quickly determine if their business model is a viable one.</a:t>
            </a:r>
          </a:p>
          <a:p>
            <a:pPr marL="0" indent="0" algn="just">
              <a:buNone/>
            </a:pPr>
            <a:r>
              <a:rPr lang="en-US" b="0" i="0" dirty="0">
                <a:effectLst/>
                <a:latin typeface="Gotham"/>
              </a:rPr>
              <a:t>The goal of using this methodology is to get rid of wasteful practices during the initial stages of a company, which provides the company with a higher possibility of long-term success.</a:t>
            </a:r>
            <a:endParaRPr lang="en-IN" dirty="0"/>
          </a:p>
        </p:txBody>
      </p:sp>
    </p:spTree>
    <p:extLst>
      <p:ext uri="{BB962C8B-B14F-4D97-AF65-F5344CB8AC3E}">
        <p14:creationId xmlns:p14="http://schemas.microsoft.com/office/powerpoint/2010/main" val="4267336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1CC2A-E73F-386F-B1FC-2E2FBDEA702B}"/>
              </a:ext>
            </a:extLst>
          </p:cNvPr>
          <p:cNvSpPr txBox="1"/>
          <p:nvPr/>
        </p:nvSpPr>
        <p:spPr>
          <a:xfrm>
            <a:off x="680321" y="2384528"/>
            <a:ext cx="8879840" cy="1569660"/>
          </a:xfrm>
          <a:prstGeom prst="rect">
            <a:avLst/>
          </a:prstGeom>
          <a:noFill/>
        </p:spPr>
        <p:txBody>
          <a:bodyPr wrap="square">
            <a:spAutoFit/>
          </a:bodyPr>
          <a:lstStyle/>
          <a:p>
            <a:pPr algn="just"/>
            <a:r>
              <a:rPr lang="en-US" sz="2400" dirty="0">
                <a:latin typeface="Tahoma" panose="020B0604030504040204" pitchFamily="34" charset="0"/>
              </a:rPr>
              <a:t>The fundamental activity of a startup is to turn ideas into products, measure how customers respond, and then learn whether to pivot or persevere. All successful startup processes should be geared to accelerate that feedback loop.</a:t>
            </a:r>
            <a:endParaRPr lang="en-IN" sz="2400" dirty="0">
              <a:latin typeface="Tahoma" panose="020B0604030504040204" pitchFamily="34" charset="0"/>
            </a:endParaRPr>
          </a:p>
        </p:txBody>
      </p:sp>
      <p:sp>
        <p:nvSpPr>
          <p:cNvPr id="5" name="TextBox 4">
            <a:extLst>
              <a:ext uri="{FF2B5EF4-FFF2-40B4-BE49-F238E27FC236}">
                <a16:creationId xmlns:a16="http://schemas.microsoft.com/office/drawing/2014/main" id="{B7C5631C-56F7-FF6C-7D91-564BBF108D6C}"/>
              </a:ext>
            </a:extLst>
          </p:cNvPr>
          <p:cNvSpPr txBox="1"/>
          <p:nvPr/>
        </p:nvSpPr>
        <p:spPr>
          <a:xfrm>
            <a:off x="680321" y="4423670"/>
            <a:ext cx="8275521" cy="1200329"/>
          </a:xfrm>
          <a:prstGeom prst="rect">
            <a:avLst/>
          </a:prstGeom>
          <a:noFill/>
        </p:spPr>
        <p:txBody>
          <a:bodyPr wrap="square">
            <a:spAutoFit/>
          </a:bodyPr>
          <a:lstStyle>
            <a:defPPr>
              <a:defRPr lang="en-US"/>
            </a:defPPr>
            <a:lvl1pPr algn="just">
              <a:defRPr sz="2400" b="0" i="0">
                <a:solidFill>
                  <a:srgbClr val="4F4A4B"/>
                </a:solidFill>
                <a:effectLst/>
                <a:latin typeface="Tahoma" panose="020B0604030504040204" pitchFamily="34" charset="0"/>
              </a:defRPr>
            </a:lvl1pPr>
          </a:lstStyle>
          <a:p>
            <a:r>
              <a:rPr lang="en-US" dirty="0">
                <a:solidFill>
                  <a:schemeClr val="tx1"/>
                </a:solidFill>
              </a:rPr>
              <a:t>“The Lean Startup method teaches you how to drive a startup, how to steer, when to turn, and when to persevere and grow a business with maximum acceleration”.</a:t>
            </a:r>
            <a:endParaRPr lang="en-IN" dirty="0">
              <a:solidFill>
                <a:schemeClr val="tx1"/>
              </a:solidFill>
            </a:endParaRPr>
          </a:p>
        </p:txBody>
      </p:sp>
      <p:sp>
        <p:nvSpPr>
          <p:cNvPr id="2" name="Title 1">
            <a:extLst>
              <a:ext uri="{FF2B5EF4-FFF2-40B4-BE49-F238E27FC236}">
                <a16:creationId xmlns:a16="http://schemas.microsoft.com/office/drawing/2014/main" id="{91A12DC3-D1AB-5101-711D-39C558DFCC38}"/>
              </a:ext>
            </a:extLst>
          </p:cNvPr>
          <p:cNvSpPr>
            <a:spLocks noGrp="1"/>
          </p:cNvSpPr>
          <p:nvPr>
            <p:ph type="title"/>
          </p:nvPr>
        </p:nvSpPr>
        <p:spPr/>
        <p:txBody>
          <a:bodyPr/>
          <a:lstStyle/>
          <a:p>
            <a:r>
              <a:rPr lang="en-US" dirty="0"/>
              <a:t>Why Lean Start-up</a:t>
            </a:r>
            <a:endParaRPr lang="en-IN" dirty="0"/>
          </a:p>
        </p:txBody>
      </p:sp>
    </p:spTree>
    <p:extLst>
      <p:ext uri="{BB962C8B-B14F-4D97-AF65-F5344CB8AC3E}">
        <p14:creationId xmlns:p14="http://schemas.microsoft.com/office/powerpoint/2010/main" val="2531579507"/>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a Lean Startup? – Evoma">
            <a:extLst>
              <a:ext uri="{FF2B5EF4-FFF2-40B4-BE49-F238E27FC236}">
                <a16:creationId xmlns:a16="http://schemas.microsoft.com/office/drawing/2014/main" id="{D7BE91B2-F5FC-C279-CFF6-563E2BEFD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017" y="763621"/>
            <a:ext cx="9476901" cy="533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977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50000">
              <a:schemeClr val="bg2">
                <a:shade val="100000"/>
                <a:hueMod val="100000"/>
                <a:satMod val="110000"/>
                <a:lumMod val="130000"/>
              </a:schemeClr>
            </a:gs>
            <a:gs pos="100000">
              <a:schemeClr val="accent4"/>
            </a:gs>
          </a:gsLst>
          <a:lin ang="2520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1CC2A-E73F-386F-B1FC-2E2FBDEA702B}"/>
              </a:ext>
            </a:extLst>
          </p:cNvPr>
          <p:cNvSpPr txBox="1"/>
          <p:nvPr/>
        </p:nvSpPr>
        <p:spPr>
          <a:xfrm>
            <a:off x="680321" y="2384528"/>
            <a:ext cx="8879840" cy="2246769"/>
          </a:xfrm>
          <a:prstGeom prst="rect">
            <a:avLst/>
          </a:prstGeom>
          <a:noFill/>
        </p:spPr>
        <p:txBody>
          <a:bodyPr wrap="square">
            <a:spAutoFit/>
          </a:bodyPr>
          <a:lstStyle/>
          <a:p>
            <a:pPr algn="just"/>
            <a:r>
              <a:rPr lang="en-US" sz="2000" dirty="0">
                <a:latin typeface="Tahoma" panose="020B0604030504040204" pitchFamily="34" charset="0"/>
              </a:rPr>
              <a:t>The Scaled Agile Framework (</a:t>
            </a:r>
            <a:r>
              <a:rPr lang="en-US" sz="2000" dirty="0" err="1">
                <a:latin typeface="Tahoma" panose="020B0604030504040204" pitchFamily="34" charset="0"/>
              </a:rPr>
              <a:t>SAFe</a:t>
            </a:r>
            <a:r>
              <a:rPr lang="en-US" sz="2000" dirty="0">
                <a:latin typeface="Tahoma" panose="020B0604030504040204" pitchFamily="34" charset="0"/>
              </a:rPr>
              <a:t>) is a set of organizational and workflow patterns for implementing agile practices at an enterprise scale (level). </a:t>
            </a:r>
          </a:p>
          <a:p>
            <a:pPr algn="just"/>
            <a:endParaRPr lang="en-US" sz="2000" dirty="0">
              <a:latin typeface="Tahoma" panose="020B0604030504040204" pitchFamily="34" charset="0"/>
            </a:endParaRPr>
          </a:p>
          <a:p>
            <a:pPr algn="just"/>
            <a:r>
              <a:rPr lang="en-US" sz="2000" dirty="0">
                <a:latin typeface="Tahoma" panose="020B0604030504040204" pitchFamily="34" charset="0"/>
              </a:rPr>
              <a:t>The framework is a body of knowledge that includes structured guidance on roles and responsibilities, how to plan and manage the work, and values to uphold.</a:t>
            </a:r>
          </a:p>
          <a:p>
            <a:pPr algn="just"/>
            <a:endParaRPr lang="en-IN" sz="2000" dirty="0">
              <a:latin typeface="Tahoma" panose="020B0604030504040204" pitchFamily="34" charset="0"/>
            </a:endParaRPr>
          </a:p>
        </p:txBody>
      </p:sp>
      <p:sp>
        <p:nvSpPr>
          <p:cNvPr id="5" name="TextBox 4">
            <a:extLst>
              <a:ext uri="{FF2B5EF4-FFF2-40B4-BE49-F238E27FC236}">
                <a16:creationId xmlns:a16="http://schemas.microsoft.com/office/drawing/2014/main" id="{B7C5631C-56F7-FF6C-7D91-564BBF108D6C}"/>
              </a:ext>
            </a:extLst>
          </p:cNvPr>
          <p:cNvSpPr txBox="1"/>
          <p:nvPr/>
        </p:nvSpPr>
        <p:spPr>
          <a:xfrm>
            <a:off x="680321" y="4423670"/>
            <a:ext cx="8275521" cy="1015663"/>
          </a:xfrm>
          <a:prstGeom prst="rect">
            <a:avLst/>
          </a:prstGeom>
          <a:noFill/>
        </p:spPr>
        <p:txBody>
          <a:bodyPr wrap="square">
            <a:spAutoFit/>
          </a:bodyPr>
          <a:lstStyle>
            <a:defPPr>
              <a:defRPr lang="en-US"/>
            </a:defPPr>
            <a:lvl1pPr algn="just">
              <a:defRPr sz="2400" b="0" i="0">
                <a:solidFill>
                  <a:srgbClr val="4F4A4B"/>
                </a:solidFill>
                <a:effectLst/>
                <a:latin typeface="Tahoma" panose="020B0604030504040204" pitchFamily="34" charset="0"/>
              </a:defRPr>
            </a:lvl1pPr>
          </a:lstStyle>
          <a:p>
            <a:r>
              <a:rPr lang="en-US" sz="2000" dirty="0" err="1">
                <a:solidFill>
                  <a:schemeClr val="tx1"/>
                </a:solidFill>
              </a:rPr>
              <a:t>SAFe</a:t>
            </a:r>
            <a:r>
              <a:rPr lang="en-US" sz="2000" dirty="0">
                <a:solidFill>
                  <a:schemeClr val="tx1"/>
                </a:solidFill>
              </a:rPr>
              <a:t> collaboration, and delivery across large numbers of agile teams. It was formed around three primary bodies of knowledge: agile software development, lean product development, and systems thinking.</a:t>
            </a:r>
            <a:endParaRPr lang="en-IN" sz="2000" dirty="0">
              <a:solidFill>
                <a:schemeClr val="tx1"/>
              </a:solidFill>
            </a:endParaRPr>
          </a:p>
        </p:txBody>
      </p:sp>
      <p:sp>
        <p:nvSpPr>
          <p:cNvPr id="2" name="Title 1">
            <a:extLst>
              <a:ext uri="{FF2B5EF4-FFF2-40B4-BE49-F238E27FC236}">
                <a16:creationId xmlns:a16="http://schemas.microsoft.com/office/drawing/2014/main" id="{91A12DC3-D1AB-5101-711D-39C558DFCC38}"/>
              </a:ext>
            </a:extLst>
          </p:cNvPr>
          <p:cNvSpPr>
            <a:spLocks noGrp="1"/>
          </p:cNvSpPr>
          <p:nvPr>
            <p:ph type="title"/>
          </p:nvPr>
        </p:nvSpPr>
        <p:spPr/>
        <p:txBody>
          <a:bodyPr/>
          <a:lstStyle/>
          <a:p>
            <a:r>
              <a:rPr lang="en-US" dirty="0" err="1"/>
              <a:t>SAFe</a:t>
            </a:r>
            <a:r>
              <a:rPr lang="en-US" dirty="0"/>
              <a:t> (Scaled Agile Framework)</a:t>
            </a:r>
            <a:endParaRPr lang="en-IN" dirty="0"/>
          </a:p>
        </p:txBody>
      </p:sp>
    </p:spTree>
    <p:extLst>
      <p:ext uri="{BB962C8B-B14F-4D97-AF65-F5344CB8AC3E}">
        <p14:creationId xmlns:p14="http://schemas.microsoft.com/office/powerpoint/2010/main" val="3005420248"/>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4388-5750-014E-A064-6195C067669F}"/>
              </a:ext>
            </a:extLst>
          </p:cNvPr>
          <p:cNvSpPr>
            <a:spLocks noGrp="1"/>
          </p:cNvSpPr>
          <p:nvPr>
            <p:ph type="title"/>
          </p:nvPr>
        </p:nvSpPr>
        <p:spPr>
          <a:xfrm>
            <a:off x="534927" y="910539"/>
            <a:ext cx="5083206" cy="957932"/>
          </a:xfrm>
        </p:spPr>
        <p:txBody>
          <a:bodyPr/>
          <a:lstStyle/>
          <a:p>
            <a:r>
              <a:rPr lang="en-IN" b="1" dirty="0">
                <a:latin typeface="Charlie Text"/>
              </a:rPr>
              <a:t>Core Values - </a:t>
            </a:r>
            <a:r>
              <a:rPr lang="en-IN" b="1" dirty="0" err="1">
                <a:latin typeface="Charlie Text"/>
              </a:rPr>
              <a:t>SAFe</a:t>
            </a:r>
            <a:endParaRPr lang="en-IN" b="1" dirty="0">
              <a:latin typeface="Charlie Text"/>
            </a:endParaRPr>
          </a:p>
        </p:txBody>
      </p:sp>
      <p:sp>
        <p:nvSpPr>
          <p:cNvPr id="5" name="TextBox 4">
            <a:extLst>
              <a:ext uri="{FF2B5EF4-FFF2-40B4-BE49-F238E27FC236}">
                <a16:creationId xmlns:a16="http://schemas.microsoft.com/office/drawing/2014/main" id="{393FF395-3320-42B8-6659-B8AFCF5E47C3}"/>
              </a:ext>
            </a:extLst>
          </p:cNvPr>
          <p:cNvSpPr txBox="1"/>
          <p:nvPr/>
        </p:nvSpPr>
        <p:spPr>
          <a:xfrm>
            <a:off x="743931" y="2378844"/>
            <a:ext cx="9113669" cy="2139047"/>
          </a:xfrm>
          <a:prstGeom prst="rect">
            <a:avLst/>
          </a:prstGeom>
          <a:solidFill>
            <a:schemeClr val="accent2">
              <a:lumMod val="20000"/>
              <a:lumOff val="80000"/>
            </a:schemeClr>
          </a:solidFill>
        </p:spPr>
        <p:txBody>
          <a:bodyPr wrap="square">
            <a:spAutoFit/>
          </a:bodyPr>
          <a:lstStyle/>
          <a:p>
            <a:pPr marL="457200" indent="-457200" algn="l" fontAlgn="base">
              <a:buAutoNum type="arabicPeriod"/>
            </a:pPr>
            <a:r>
              <a:rPr lang="en-US" sz="1900" b="1" i="0" dirty="0">
                <a:solidFill>
                  <a:srgbClr val="C00000"/>
                </a:solidFill>
                <a:effectLst/>
                <a:latin typeface="Charlie Display"/>
              </a:rPr>
              <a:t>Alignment</a:t>
            </a:r>
          </a:p>
          <a:p>
            <a:pPr algn="l" fontAlgn="base"/>
            <a:r>
              <a:rPr lang="en-US" sz="1900" b="1" i="0" dirty="0" err="1">
                <a:solidFill>
                  <a:schemeClr val="bg1"/>
                </a:solidFill>
                <a:effectLst/>
                <a:latin typeface="Charlie Display"/>
              </a:rPr>
              <a:t>SAFe</a:t>
            </a:r>
            <a:r>
              <a:rPr lang="en-US" sz="1900" b="1" i="0" dirty="0">
                <a:solidFill>
                  <a:schemeClr val="bg1"/>
                </a:solidFill>
                <a:effectLst/>
                <a:latin typeface="Charlie Display"/>
              </a:rPr>
              <a:t> (Scaled Agile Framework) says that companies should plan and reflect regularly at every level. </a:t>
            </a:r>
          </a:p>
          <a:p>
            <a:pPr algn="l" fontAlgn="base"/>
            <a:r>
              <a:rPr lang="en-US" sz="1900" b="1" i="0" dirty="0">
                <a:solidFill>
                  <a:schemeClr val="bg1"/>
                </a:solidFill>
                <a:effectLst/>
                <a:latin typeface="Charlie Display"/>
              </a:rPr>
              <a:t>When this happens: Everyone knows what's happening now Everyone knows the goals Everyone knows how to work together to reach those goals </a:t>
            </a:r>
          </a:p>
          <a:p>
            <a:pPr algn="l" fontAlgn="base"/>
            <a:r>
              <a:rPr lang="en-US" sz="1900" b="1" i="0" dirty="0">
                <a:solidFill>
                  <a:schemeClr val="bg1"/>
                </a:solidFill>
                <a:effectLst/>
                <a:latin typeface="Charlie Display"/>
              </a:rPr>
              <a:t>By meeting and working together often, everyone stays on the same page and moves in the same direction.</a:t>
            </a:r>
          </a:p>
        </p:txBody>
      </p:sp>
      <p:sp>
        <p:nvSpPr>
          <p:cNvPr id="7" name="TextBox 6">
            <a:extLst>
              <a:ext uri="{FF2B5EF4-FFF2-40B4-BE49-F238E27FC236}">
                <a16:creationId xmlns:a16="http://schemas.microsoft.com/office/drawing/2014/main" id="{78DF6BDC-E9C6-6B9B-BFCC-801F6EEBEED3}"/>
              </a:ext>
            </a:extLst>
          </p:cNvPr>
          <p:cNvSpPr txBox="1"/>
          <p:nvPr/>
        </p:nvSpPr>
        <p:spPr>
          <a:xfrm>
            <a:off x="3627620" y="4685577"/>
            <a:ext cx="7382522" cy="1261884"/>
          </a:xfrm>
          <a:prstGeom prst="rect">
            <a:avLst/>
          </a:prstGeom>
          <a:solidFill>
            <a:schemeClr val="accent2">
              <a:lumMod val="20000"/>
              <a:lumOff val="80000"/>
            </a:schemeClr>
          </a:solidFill>
        </p:spPr>
        <p:txBody>
          <a:bodyPr wrap="square">
            <a:spAutoFit/>
          </a:bodyPr>
          <a:lstStyle/>
          <a:p>
            <a:r>
              <a:rPr lang="en-IN" sz="1900" b="1" i="0" dirty="0">
                <a:solidFill>
                  <a:srgbClr val="C00000"/>
                </a:solidFill>
                <a:effectLst/>
                <a:latin typeface="Charlie Display"/>
              </a:rPr>
              <a:t>2. Built-in quality</a:t>
            </a:r>
          </a:p>
          <a:p>
            <a:r>
              <a:rPr lang="en-US" sz="1900" b="0" i="0" dirty="0">
                <a:solidFill>
                  <a:srgbClr val="091E42"/>
                </a:solidFill>
                <a:effectLst/>
                <a:latin typeface="Charlie Text"/>
              </a:rPr>
              <a:t>According to SAF, there are five key dimensions of built-in quality: flow, architecture and design quality, code quality, system quality, and release quality.</a:t>
            </a:r>
            <a:endParaRPr lang="en-IN" sz="1900" dirty="0"/>
          </a:p>
        </p:txBody>
      </p:sp>
    </p:spTree>
    <p:extLst>
      <p:ext uri="{BB962C8B-B14F-4D97-AF65-F5344CB8AC3E}">
        <p14:creationId xmlns:p14="http://schemas.microsoft.com/office/powerpoint/2010/main" val="3727401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635D4A-2661-F7E7-14B6-CFAAFC782C6B}"/>
              </a:ext>
            </a:extLst>
          </p:cNvPr>
          <p:cNvSpPr txBox="1"/>
          <p:nvPr/>
        </p:nvSpPr>
        <p:spPr>
          <a:xfrm>
            <a:off x="686568" y="637402"/>
            <a:ext cx="8900492" cy="1261884"/>
          </a:xfrm>
          <a:prstGeom prst="rect">
            <a:avLst/>
          </a:prstGeom>
          <a:solidFill>
            <a:schemeClr val="accent2">
              <a:lumMod val="20000"/>
              <a:lumOff val="80000"/>
            </a:schemeClr>
          </a:solidFill>
        </p:spPr>
        <p:txBody>
          <a:bodyPr wrap="square">
            <a:spAutoFit/>
          </a:bodyPr>
          <a:lstStyle/>
          <a:p>
            <a:pPr algn="l" fontAlgn="base"/>
            <a:r>
              <a:rPr lang="en-US" sz="1900" b="1" i="0" dirty="0">
                <a:solidFill>
                  <a:srgbClr val="C00000"/>
                </a:solidFill>
                <a:effectLst/>
                <a:latin typeface="Charlie Display"/>
              </a:rPr>
              <a:t>3. Transparency</a:t>
            </a:r>
          </a:p>
          <a:p>
            <a:pPr algn="l" fontAlgn="base"/>
            <a:r>
              <a:rPr lang="en-US" sz="1900" b="0" i="0" dirty="0">
                <a:solidFill>
                  <a:srgbClr val="091E42"/>
                </a:solidFill>
                <a:effectLst/>
                <a:latin typeface="Charlie Text"/>
              </a:rPr>
              <a:t>SAF encourages trust-building behavior, including planning work in smaller batch sizes so problems can be surfaced sooner, providing real-time visibility into backlog progress across levels</a:t>
            </a:r>
          </a:p>
        </p:txBody>
      </p:sp>
      <p:sp>
        <p:nvSpPr>
          <p:cNvPr id="7" name="TextBox 6">
            <a:extLst>
              <a:ext uri="{FF2B5EF4-FFF2-40B4-BE49-F238E27FC236}">
                <a16:creationId xmlns:a16="http://schemas.microsoft.com/office/drawing/2014/main" id="{1702250E-7709-1708-538D-5FF8F2AFD99E}"/>
              </a:ext>
            </a:extLst>
          </p:cNvPr>
          <p:cNvSpPr txBox="1"/>
          <p:nvPr/>
        </p:nvSpPr>
        <p:spPr>
          <a:xfrm>
            <a:off x="3318325" y="2690335"/>
            <a:ext cx="7286830" cy="1261884"/>
          </a:xfrm>
          <a:prstGeom prst="rect">
            <a:avLst/>
          </a:prstGeom>
          <a:solidFill>
            <a:schemeClr val="accent2">
              <a:lumMod val="20000"/>
              <a:lumOff val="80000"/>
            </a:schemeClr>
          </a:solidFill>
        </p:spPr>
        <p:txBody>
          <a:bodyPr wrap="square">
            <a:spAutoFit/>
          </a:bodyPr>
          <a:lstStyle/>
          <a:p>
            <a:pPr algn="l" fontAlgn="base"/>
            <a:r>
              <a:rPr lang="en-US" sz="1900" b="1" i="0" dirty="0">
                <a:solidFill>
                  <a:srgbClr val="C00000"/>
                </a:solidFill>
                <a:effectLst/>
                <a:latin typeface="Charlie Display"/>
              </a:rPr>
              <a:t>4. Program execution</a:t>
            </a:r>
          </a:p>
          <a:p>
            <a:pPr algn="l" fontAlgn="base"/>
            <a:r>
              <a:rPr lang="en-US" sz="1900" b="0" i="0" dirty="0">
                <a:solidFill>
                  <a:srgbClr val="091E42"/>
                </a:solidFill>
                <a:effectLst/>
                <a:latin typeface="Charlie Text"/>
              </a:rPr>
              <a:t>Program execution is the heart of SAF and powers everything else in the framework. Teams and programs must be able to deliver quality, working software and business value on a regular basis.</a:t>
            </a:r>
          </a:p>
        </p:txBody>
      </p:sp>
      <p:sp>
        <p:nvSpPr>
          <p:cNvPr id="9" name="TextBox 8">
            <a:extLst>
              <a:ext uri="{FF2B5EF4-FFF2-40B4-BE49-F238E27FC236}">
                <a16:creationId xmlns:a16="http://schemas.microsoft.com/office/drawing/2014/main" id="{19D80D42-B603-21BD-8598-687BC549A558}"/>
              </a:ext>
            </a:extLst>
          </p:cNvPr>
          <p:cNvSpPr txBox="1"/>
          <p:nvPr/>
        </p:nvSpPr>
        <p:spPr>
          <a:xfrm>
            <a:off x="686567" y="4754284"/>
            <a:ext cx="6572071" cy="1261884"/>
          </a:xfrm>
          <a:prstGeom prst="rect">
            <a:avLst/>
          </a:prstGeom>
          <a:solidFill>
            <a:schemeClr val="accent2">
              <a:lumMod val="20000"/>
              <a:lumOff val="80000"/>
            </a:schemeClr>
          </a:solidFill>
        </p:spPr>
        <p:txBody>
          <a:bodyPr wrap="square">
            <a:spAutoFit/>
          </a:bodyPr>
          <a:lstStyle/>
          <a:p>
            <a:pPr algn="l" fontAlgn="base"/>
            <a:r>
              <a:rPr lang="en-US" sz="1900" b="1" i="0" dirty="0">
                <a:solidFill>
                  <a:srgbClr val="C00000"/>
                </a:solidFill>
                <a:effectLst/>
                <a:latin typeface="Charlie Display"/>
              </a:rPr>
              <a:t>5. Leadership</a:t>
            </a:r>
          </a:p>
          <a:p>
            <a:pPr algn="l" fontAlgn="base"/>
            <a:r>
              <a:rPr lang="en-US" sz="1900" b="0" i="0" dirty="0">
                <a:solidFill>
                  <a:srgbClr val="091E42"/>
                </a:solidFill>
                <a:effectLst/>
                <a:latin typeface="Charlie Text"/>
              </a:rPr>
              <a:t>SAF requires lean-agile leadership behavior because only leaders can change the system and create the environment necessary to embrace all of the core values.</a:t>
            </a:r>
          </a:p>
        </p:txBody>
      </p:sp>
    </p:spTree>
    <p:extLst>
      <p:ext uri="{BB962C8B-B14F-4D97-AF65-F5344CB8AC3E}">
        <p14:creationId xmlns:p14="http://schemas.microsoft.com/office/powerpoint/2010/main" val="3709898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FB59-7871-B639-7070-CACB9CE4A006}"/>
              </a:ext>
            </a:extLst>
          </p:cNvPr>
          <p:cNvSpPr>
            <a:spLocks noGrp="1"/>
          </p:cNvSpPr>
          <p:nvPr>
            <p:ph type="title"/>
          </p:nvPr>
        </p:nvSpPr>
        <p:spPr>
          <a:xfrm>
            <a:off x="489408" y="689326"/>
            <a:ext cx="3724922" cy="1117446"/>
          </a:xfrm>
        </p:spPr>
        <p:txBody>
          <a:bodyPr/>
          <a:lstStyle/>
          <a:p>
            <a:r>
              <a:rPr lang="en-IN" b="1" i="0" dirty="0" err="1">
                <a:effectLst/>
                <a:latin typeface="Charlie Display"/>
              </a:rPr>
              <a:t>SAFe</a:t>
            </a:r>
            <a:r>
              <a:rPr lang="en-IN" b="1" i="0" dirty="0">
                <a:effectLst/>
                <a:latin typeface="Charlie Display"/>
              </a:rPr>
              <a:t> Principles</a:t>
            </a:r>
            <a:endParaRPr lang="en-IN" b="1" dirty="0"/>
          </a:p>
        </p:txBody>
      </p:sp>
      <p:sp>
        <p:nvSpPr>
          <p:cNvPr id="3" name="Content Placeholder 2">
            <a:extLst>
              <a:ext uri="{FF2B5EF4-FFF2-40B4-BE49-F238E27FC236}">
                <a16:creationId xmlns:a16="http://schemas.microsoft.com/office/drawing/2014/main" id="{B29FB28D-1F05-E16E-982A-AE6BEEA21CD4}"/>
              </a:ext>
            </a:extLst>
          </p:cNvPr>
          <p:cNvSpPr>
            <a:spLocks noGrp="1"/>
          </p:cNvSpPr>
          <p:nvPr>
            <p:ph idx="1"/>
          </p:nvPr>
        </p:nvSpPr>
        <p:spPr>
          <a:xfrm>
            <a:off x="489408" y="2193270"/>
            <a:ext cx="10515600" cy="1235730"/>
          </a:xfrm>
        </p:spPr>
        <p:txBody>
          <a:bodyPr/>
          <a:lstStyle/>
          <a:p>
            <a:pPr marL="0" indent="0">
              <a:buNone/>
            </a:pPr>
            <a:r>
              <a:rPr lang="en-US" b="0" i="0" dirty="0">
                <a:effectLst/>
                <a:latin typeface="Charlie Text"/>
              </a:rPr>
              <a:t>The </a:t>
            </a:r>
            <a:r>
              <a:rPr lang="en-US" i="0" dirty="0">
                <a:effectLst/>
                <a:latin typeface="Charlie Text"/>
              </a:rPr>
              <a:t>Scaled Agile Framework’s principles </a:t>
            </a:r>
            <a:r>
              <a:rPr lang="en-US" b="0" i="0" dirty="0">
                <a:effectLst/>
                <a:latin typeface="Charlie Text"/>
              </a:rPr>
              <a:t>are meant to improve the company by inspiring lean-agile decision making across functional and organizational boundaries. </a:t>
            </a:r>
            <a:endParaRPr lang="en-IN" dirty="0"/>
          </a:p>
        </p:txBody>
      </p:sp>
      <p:sp>
        <p:nvSpPr>
          <p:cNvPr id="4" name="Content Placeholder 2">
            <a:extLst>
              <a:ext uri="{FF2B5EF4-FFF2-40B4-BE49-F238E27FC236}">
                <a16:creationId xmlns:a16="http://schemas.microsoft.com/office/drawing/2014/main" id="{1FCA1B88-3BB1-B446-2704-B95D7EE616B1}"/>
              </a:ext>
            </a:extLst>
          </p:cNvPr>
          <p:cNvSpPr txBox="1">
            <a:spLocks/>
          </p:cNvSpPr>
          <p:nvPr/>
        </p:nvSpPr>
        <p:spPr>
          <a:xfrm>
            <a:off x="489408" y="3429000"/>
            <a:ext cx="10515600" cy="1425374"/>
          </a:xfrm>
          <a:prstGeom prst="rect">
            <a:avLst/>
          </a:prstGeom>
          <a:solidFill>
            <a:schemeClr val="accent2">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fontAlgn="base">
              <a:buFont typeface="Arial" panose="020B0604020202020204" pitchFamily="34" charset="0"/>
              <a:buNone/>
            </a:pPr>
            <a:r>
              <a:rPr lang="en-US" sz="1900" b="1" dirty="0">
                <a:solidFill>
                  <a:srgbClr val="C00000"/>
                </a:solidFill>
                <a:latin typeface="Charlie Display"/>
              </a:rPr>
              <a:t>1. Take an economic view</a:t>
            </a:r>
          </a:p>
          <a:p>
            <a:pPr marL="0" indent="0" algn="just" fontAlgn="base">
              <a:buFont typeface="Arial" panose="020B0604020202020204" pitchFamily="34" charset="0"/>
              <a:buNone/>
            </a:pPr>
            <a:r>
              <a:rPr lang="en-US" sz="1900" dirty="0" err="1">
                <a:solidFill>
                  <a:schemeClr val="bg1"/>
                </a:solidFill>
                <a:latin typeface="Charlie Text"/>
              </a:rPr>
              <a:t>SAFe</a:t>
            </a:r>
            <a:r>
              <a:rPr lang="en-US" sz="1900" dirty="0">
                <a:solidFill>
                  <a:schemeClr val="bg1"/>
                </a:solidFill>
                <a:latin typeface="Charlie Text"/>
              </a:rPr>
              <a:t> says that everyone in the company should: Do the most important work first </a:t>
            </a:r>
          </a:p>
          <a:p>
            <a:pPr marL="0" indent="0" algn="just" fontAlgn="base">
              <a:buFont typeface="Arial" panose="020B0604020202020204" pitchFamily="34" charset="0"/>
              <a:buNone/>
            </a:pPr>
            <a:r>
              <a:rPr lang="en-US" sz="1900" dirty="0">
                <a:solidFill>
                  <a:schemeClr val="bg1"/>
                </a:solidFill>
                <a:latin typeface="Charlie Text"/>
              </a:rPr>
              <a:t>Understand cost vs. benefit</a:t>
            </a:r>
          </a:p>
          <a:p>
            <a:pPr marL="0" indent="0" algn="just" fontAlgn="base">
              <a:buFont typeface="Arial" panose="020B0604020202020204" pitchFamily="34" charset="0"/>
              <a:buNone/>
            </a:pPr>
            <a:r>
              <a:rPr lang="en-US" sz="1900" dirty="0">
                <a:solidFill>
                  <a:schemeClr val="bg1"/>
                </a:solidFill>
                <a:latin typeface="Charlie Text"/>
              </a:rPr>
              <a:t> Use money with lean budgets</a:t>
            </a:r>
            <a:endParaRPr lang="en-US" sz="1900" dirty="0">
              <a:solidFill>
                <a:schemeClr val="bg1"/>
              </a:solidFill>
              <a:latin typeface="Charlie Display"/>
            </a:endParaRPr>
          </a:p>
        </p:txBody>
      </p:sp>
      <p:sp>
        <p:nvSpPr>
          <p:cNvPr id="5" name="TextBox 4">
            <a:extLst>
              <a:ext uri="{FF2B5EF4-FFF2-40B4-BE49-F238E27FC236}">
                <a16:creationId xmlns:a16="http://schemas.microsoft.com/office/drawing/2014/main" id="{D7B0D002-66F3-CA1E-ECAB-CE3A61555283}"/>
              </a:ext>
            </a:extLst>
          </p:cNvPr>
          <p:cNvSpPr txBox="1"/>
          <p:nvPr/>
        </p:nvSpPr>
        <p:spPr>
          <a:xfrm>
            <a:off x="1282914" y="5100015"/>
            <a:ext cx="8928588" cy="1554272"/>
          </a:xfrm>
          <a:prstGeom prst="rect">
            <a:avLst/>
          </a:prstGeom>
          <a:solidFill>
            <a:schemeClr val="accent2">
              <a:lumMod val="20000"/>
              <a:lumOff val="80000"/>
            </a:schemeClr>
          </a:solidFill>
        </p:spPr>
        <p:txBody>
          <a:bodyPr wrap="square">
            <a:spAutoFit/>
          </a:bodyPr>
          <a:lstStyle/>
          <a:p>
            <a:pPr algn="l" fontAlgn="base"/>
            <a:r>
              <a:rPr lang="en-US" sz="1900" b="1" i="0" dirty="0">
                <a:solidFill>
                  <a:srgbClr val="C00000"/>
                </a:solidFill>
                <a:effectLst/>
                <a:latin typeface="Charlie Display"/>
              </a:rPr>
              <a:t>2. Apply systems thinking</a:t>
            </a:r>
          </a:p>
          <a:p>
            <a:pPr algn="l" fontAlgn="base"/>
            <a:r>
              <a:rPr lang="en-US" sz="1900" b="0" i="0" dirty="0" err="1">
                <a:solidFill>
                  <a:srgbClr val="091E42"/>
                </a:solidFill>
                <a:effectLst/>
                <a:latin typeface="Charlie Text"/>
              </a:rPr>
              <a:t>SAFe</a:t>
            </a:r>
            <a:r>
              <a:rPr lang="en-US" sz="1900" b="0" i="0" dirty="0">
                <a:solidFill>
                  <a:srgbClr val="091E42"/>
                </a:solidFill>
                <a:effectLst/>
                <a:latin typeface="Charlie Text"/>
              </a:rPr>
              <a:t> encourages people using the framework to apply systems thinking to three key areas: the solution itself, the enterprise building the system, and the</a:t>
            </a:r>
            <a:r>
              <a:rPr lang="en-US" sz="1900" b="0" i="0" dirty="0">
                <a:solidFill>
                  <a:schemeClr val="bg1"/>
                </a:solidFill>
                <a:effectLst/>
                <a:latin typeface="Charlie Text"/>
              </a:rPr>
              <a:t> </a:t>
            </a:r>
            <a:r>
              <a:rPr lang="en-US" sz="1900" dirty="0">
                <a:solidFill>
                  <a:srgbClr val="091E42"/>
                </a:solidFill>
                <a:latin typeface="Charlie Text"/>
              </a:rPr>
              <a:t>values</a:t>
            </a:r>
            <a:r>
              <a:rPr lang="en-US" sz="1900" b="0" i="0" dirty="0">
                <a:solidFill>
                  <a:srgbClr val="091E42"/>
                </a:solidFill>
                <a:effectLst/>
                <a:latin typeface="Charlie Text"/>
              </a:rPr>
              <a:t>. Solutions can refer to products, services, or systems delivered to the Customer, whether they are internal or external to the Enterprise</a:t>
            </a:r>
          </a:p>
        </p:txBody>
      </p:sp>
    </p:spTree>
    <p:extLst>
      <p:ext uri="{BB962C8B-B14F-4D97-AF65-F5344CB8AC3E}">
        <p14:creationId xmlns:p14="http://schemas.microsoft.com/office/powerpoint/2010/main" val="32075547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4AA685-0F0A-BA4F-0746-988AA005A9B4}"/>
              </a:ext>
            </a:extLst>
          </p:cNvPr>
          <p:cNvSpPr txBox="1"/>
          <p:nvPr/>
        </p:nvSpPr>
        <p:spPr>
          <a:xfrm>
            <a:off x="479180" y="1869667"/>
            <a:ext cx="10405696" cy="1477328"/>
          </a:xfrm>
          <a:prstGeom prst="rect">
            <a:avLst/>
          </a:prstGeom>
          <a:solidFill>
            <a:schemeClr val="accent2">
              <a:lumMod val="20000"/>
              <a:lumOff val="80000"/>
            </a:schemeClr>
          </a:solidFill>
        </p:spPr>
        <p:txBody>
          <a:bodyPr wrap="square">
            <a:spAutoFit/>
          </a:bodyPr>
          <a:lstStyle/>
          <a:p>
            <a:pPr algn="l" fontAlgn="base"/>
            <a:r>
              <a:rPr lang="en-US" b="1" i="0" dirty="0">
                <a:solidFill>
                  <a:srgbClr val="C00000"/>
                </a:solidFill>
                <a:effectLst/>
                <a:latin typeface="Charlie Display"/>
              </a:rPr>
              <a:t>4. Build incrementally with fast, integrated learning cycles</a:t>
            </a:r>
          </a:p>
          <a:p>
            <a:pPr algn="l" fontAlgn="base"/>
            <a:r>
              <a:rPr lang="en-US" b="0" i="0" dirty="0">
                <a:solidFill>
                  <a:srgbClr val="091E42"/>
                </a:solidFill>
                <a:effectLst/>
                <a:latin typeface="Charlie Text"/>
              </a:rPr>
              <a:t>Similar to Principle #3, this principle addresses risk and uncertainty through learning milestones. It is not enough for each component part of the system to prove functional; the whole system must be considered to assess the feasibility of the current design choices. Integration points must be planned on a regular cadence to accelerate faster learning cycles.</a:t>
            </a:r>
          </a:p>
        </p:txBody>
      </p:sp>
      <p:sp>
        <p:nvSpPr>
          <p:cNvPr id="7" name="TextBox 6">
            <a:extLst>
              <a:ext uri="{FF2B5EF4-FFF2-40B4-BE49-F238E27FC236}">
                <a16:creationId xmlns:a16="http://schemas.microsoft.com/office/drawing/2014/main" id="{7EFF62E0-C7B8-39AA-0D72-1D9BCBD1488E}"/>
              </a:ext>
            </a:extLst>
          </p:cNvPr>
          <p:cNvSpPr txBox="1"/>
          <p:nvPr/>
        </p:nvSpPr>
        <p:spPr>
          <a:xfrm>
            <a:off x="3049466" y="3452092"/>
            <a:ext cx="8310196" cy="923330"/>
          </a:xfrm>
          <a:prstGeom prst="rect">
            <a:avLst/>
          </a:prstGeom>
          <a:solidFill>
            <a:schemeClr val="accent2">
              <a:lumMod val="20000"/>
              <a:lumOff val="80000"/>
            </a:schemeClr>
          </a:solidFill>
        </p:spPr>
        <p:txBody>
          <a:bodyPr wrap="square">
            <a:spAutoFit/>
          </a:bodyPr>
          <a:lstStyle/>
          <a:p>
            <a:pPr algn="l" fontAlgn="base"/>
            <a:r>
              <a:rPr lang="en-US" b="1" i="0" dirty="0">
                <a:solidFill>
                  <a:srgbClr val="C00000"/>
                </a:solidFill>
                <a:effectLst/>
                <a:latin typeface="Charlie Display"/>
              </a:rPr>
              <a:t>5. working systems</a:t>
            </a:r>
          </a:p>
          <a:p>
            <a:pPr algn="l" fontAlgn="base"/>
            <a:r>
              <a:rPr lang="en-US" b="0" i="0" dirty="0">
                <a:solidFill>
                  <a:srgbClr val="091E42"/>
                </a:solidFill>
                <a:effectLst/>
                <a:latin typeface="Charlie Text"/>
              </a:rPr>
              <a:t>Demonstration of an actual working system provides a better basis for decision making than a requirements document or some other superficial evaluation of success.</a:t>
            </a:r>
          </a:p>
        </p:txBody>
      </p:sp>
      <p:sp>
        <p:nvSpPr>
          <p:cNvPr id="9" name="TextBox 8">
            <a:extLst>
              <a:ext uri="{FF2B5EF4-FFF2-40B4-BE49-F238E27FC236}">
                <a16:creationId xmlns:a16="http://schemas.microsoft.com/office/drawing/2014/main" id="{99E64061-77EE-6E7A-04E6-1231E013DC42}"/>
              </a:ext>
            </a:extLst>
          </p:cNvPr>
          <p:cNvSpPr txBox="1"/>
          <p:nvPr/>
        </p:nvSpPr>
        <p:spPr>
          <a:xfrm>
            <a:off x="309498" y="4480519"/>
            <a:ext cx="6804435" cy="923330"/>
          </a:xfrm>
          <a:prstGeom prst="rect">
            <a:avLst/>
          </a:prstGeom>
          <a:solidFill>
            <a:schemeClr val="accent2">
              <a:lumMod val="20000"/>
              <a:lumOff val="80000"/>
            </a:schemeClr>
          </a:solidFill>
        </p:spPr>
        <p:txBody>
          <a:bodyPr wrap="square">
            <a:spAutoFit/>
          </a:bodyPr>
          <a:lstStyle/>
          <a:p>
            <a:pPr algn="l" fontAlgn="base"/>
            <a:r>
              <a:rPr lang="en-US" b="0" i="0" dirty="0">
                <a:solidFill>
                  <a:srgbClr val="253858"/>
                </a:solidFill>
                <a:effectLst/>
                <a:latin typeface="Charlie Display"/>
              </a:rPr>
              <a:t> </a:t>
            </a:r>
            <a:r>
              <a:rPr lang="en-US" b="1" i="0" dirty="0">
                <a:solidFill>
                  <a:srgbClr val="C00000"/>
                </a:solidFill>
                <a:effectLst/>
                <a:latin typeface="Charlie Display"/>
              </a:rPr>
              <a:t>6. Visualize and limit Work in Process (WIP</a:t>
            </a:r>
            <a:r>
              <a:rPr lang="en-US" b="0" i="0" dirty="0">
                <a:solidFill>
                  <a:srgbClr val="253858"/>
                </a:solidFill>
                <a:effectLst/>
                <a:latin typeface="Charlie Display"/>
              </a:rPr>
              <a:t>), reduce batch sizes, and manage queue lengths. </a:t>
            </a:r>
            <a:r>
              <a:rPr lang="en-US" b="0" i="0" dirty="0">
                <a:solidFill>
                  <a:srgbClr val="091E42"/>
                </a:solidFill>
                <a:effectLst/>
                <a:latin typeface="Charlie Text"/>
              </a:rPr>
              <a:t>Limiting work in process helps  stakeholders see exactly how work is playing out.</a:t>
            </a:r>
          </a:p>
        </p:txBody>
      </p:sp>
      <p:sp>
        <p:nvSpPr>
          <p:cNvPr id="11" name="TextBox 10">
            <a:extLst>
              <a:ext uri="{FF2B5EF4-FFF2-40B4-BE49-F238E27FC236}">
                <a16:creationId xmlns:a16="http://schemas.microsoft.com/office/drawing/2014/main" id="{3A8EE431-9083-3DCF-5D98-40BE7DEEF6C5}"/>
              </a:ext>
            </a:extLst>
          </p:cNvPr>
          <p:cNvSpPr txBox="1"/>
          <p:nvPr/>
        </p:nvSpPr>
        <p:spPr>
          <a:xfrm>
            <a:off x="5140812" y="5484114"/>
            <a:ext cx="6218850" cy="1200329"/>
          </a:xfrm>
          <a:prstGeom prst="rect">
            <a:avLst/>
          </a:prstGeom>
          <a:solidFill>
            <a:schemeClr val="accent2">
              <a:lumMod val="20000"/>
              <a:lumOff val="80000"/>
            </a:schemeClr>
          </a:solidFill>
        </p:spPr>
        <p:txBody>
          <a:bodyPr wrap="square">
            <a:spAutoFit/>
          </a:bodyPr>
          <a:lstStyle/>
          <a:p>
            <a:pPr algn="l" fontAlgn="base"/>
            <a:r>
              <a:rPr lang="en-US" b="1" dirty="0">
                <a:solidFill>
                  <a:srgbClr val="C00000"/>
                </a:solidFill>
                <a:latin typeface="Charlie Display"/>
              </a:rPr>
              <a:t>7.</a:t>
            </a:r>
            <a:r>
              <a:rPr lang="en-US" b="1" i="0" dirty="0">
                <a:solidFill>
                  <a:srgbClr val="C00000"/>
                </a:solidFill>
                <a:effectLst/>
                <a:latin typeface="Charlie Display"/>
              </a:rPr>
              <a:t> </a:t>
            </a:r>
            <a:r>
              <a:rPr lang="en-US" b="1" dirty="0">
                <a:solidFill>
                  <a:srgbClr val="C00000"/>
                </a:solidFill>
                <a:latin typeface="Charlie Display"/>
              </a:rPr>
              <a:t>D</a:t>
            </a:r>
            <a:r>
              <a:rPr lang="en-US" b="1" i="0" dirty="0">
                <a:solidFill>
                  <a:srgbClr val="C00000"/>
                </a:solidFill>
                <a:effectLst/>
                <a:latin typeface="Charlie Display"/>
              </a:rPr>
              <a:t>ecision making</a:t>
            </a:r>
          </a:p>
          <a:p>
            <a:pPr algn="l" fontAlgn="base"/>
            <a:r>
              <a:rPr lang="en-US" b="0" i="0" dirty="0">
                <a:solidFill>
                  <a:srgbClr val="091E42"/>
                </a:solidFill>
                <a:effectLst/>
                <a:latin typeface="Charlie Text"/>
              </a:rPr>
              <a:t>Reducing queue lengths and taking an economic approach by decentralizing decision making, gives teams the autonomy they need to get work done</a:t>
            </a:r>
          </a:p>
        </p:txBody>
      </p:sp>
      <p:sp>
        <p:nvSpPr>
          <p:cNvPr id="2" name="TextBox 1">
            <a:extLst>
              <a:ext uri="{FF2B5EF4-FFF2-40B4-BE49-F238E27FC236}">
                <a16:creationId xmlns:a16="http://schemas.microsoft.com/office/drawing/2014/main" id="{D0CE8DD9-8B52-B674-4E66-7905F1270560}"/>
              </a:ext>
            </a:extLst>
          </p:cNvPr>
          <p:cNvSpPr txBox="1"/>
          <p:nvPr/>
        </p:nvSpPr>
        <p:spPr>
          <a:xfrm>
            <a:off x="986622" y="502686"/>
            <a:ext cx="9390811" cy="1261884"/>
          </a:xfrm>
          <a:prstGeom prst="rect">
            <a:avLst/>
          </a:prstGeom>
          <a:solidFill>
            <a:schemeClr val="accent2">
              <a:lumMod val="20000"/>
              <a:lumOff val="80000"/>
            </a:schemeClr>
          </a:solidFill>
        </p:spPr>
        <p:txBody>
          <a:bodyPr wrap="square">
            <a:spAutoFit/>
          </a:bodyPr>
          <a:lstStyle/>
          <a:p>
            <a:pPr algn="just" fontAlgn="base"/>
            <a:r>
              <a:rPr lang="en-US" sz="1900" b="1" i="0" dirty="0">
                <a:solidFill>
                  <a:srgbClr val="C00000"/>
                </a:solidFill>
                <a:effectLst/>
                <a:latin typeface="Charlie Display"/>
              </a:rPr>
              <a:t>3 Assume variability; preserve options</a:t>
            </a:r>
          </a:p>
          <a:p>
            <a:pPr algn="just" fontAlgn="base"/>
            <a:r>
              <a:rPr lang="en-US" sz="1900" b="0" i="0" dirty="0">
                <a:solidFill>
                  <a:srgbClr val="091E42"/>
                </a:solidFill>
                <a:effectLst/>
                <a:latin typeface="Charlie Text"/>
              </a:rPr>
              <a:t>When designing systems or software, there’s always some uncertainty. This principle suggests that instead of choosing one solution too early, it's better to keep multiple ideas and options open for a longer time. This approach is called set-based design.</a:t>
            </a:r>
          </a:p>
        </p:txBody>
      </p:sp>
      <p:sp>
        <p:nvSpPr>
          <p:cNvPr id="3" name="AutoShape 2" descr="graph of the different SAFe roles">
            <a:extLst>
              <a:ext uri="{FF2B5EF4-FFF2-40B4-BE49-F238E27FC236}">
                <a16:creationId xmlns:a16="http://schemas.microsoft.com/office/drawing/2014/main" id="{2E74D1E7-769C-82F8-0B08-18CEDC02B2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71619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FB59-7871-B639-7070-CACB9CE4A006}"/>
              </a:ext>
            </a:extLst>
          </p:cNvPr>
          <p:cNvSpPr>
            <a:spLocks noGrp="1"/>
          </p:cNvSpPr>
          <p:nvPr>
            <p:ph type="title"/>
          </p:nvPr>
        </p:nvSpPr>
        <p:spPr>
          <a:xfrm>
            <a:off x="489408" y="689326"/>
            <a:ext cx="9862906" cy="1117446"/>
          </a:xfrm>
        </p:spPr>
        <p:txBody>
          <a:bodyPr>
            <a:normAutofit/>
          </a:bodyPr>
          <a:lstStyle/>
          <a:p>
            <a:r>
              <a:rPr lang="en-US" dirty="0"/>
              <a:t>Symptoms of Poor Design in Agile</a:t>
            </a:r>
            <a:endParaRPr lang="en-IN" b="1" dirty="0"/>
          </a:p>
        </p:txBody>
      </p:sp>
      <p:sp>
        <p:nvSpPr>
          <p:cNvPr id="3" name="Content Placeholder 2">
            <a:extLst>
              <a:ext uri="{FF2B5EF4-FFF2-40B4-BE49-F238E27FC236}">
                <a16:creationId xmlns:a16="http://schemas.microsoft.com/office/drawing/2014/main" id="{B29FB28D-1F05-E16E-982A-AE6BEEA21CD4}"/>
              </a:ext>
            </a:extLst>
          </p:cNvPr>
          <p:cNvSpPr>
            <a:spLocks noGrp="1"/>
          </p:cNvSpPr>
          <p:nvPr>
            <p:ph idx="1"/>
          </p:nvPr>
        </p:nvSpPr>
        <p:spPr>
          <a:xfrm>
            <a:off x="489408" y="2193269"/>
            <a:ext cx="10515600" cy="4534101"/>
          </a:xfrm>
        </p:spPr>
        <p:txBody>
          <a:bodyPr>
            <a:normAutofit fontScale="55000" lnSpcReduction="20000"/>
          </a:bodyPr>
          <a:lstStyle/>
          <a:p>
            <a:r>
              <a:rPr lang="en-US" sz="4000" b="1" dirty="0"/>
              <a:t>Hard to change things </a:t>
            </a:r>
            <a:r>
              <a:rPr lang="en-US" sz="4000" dirty="0"/>
              <a:t>– Even small changes take a lot of time, Changing one part breaks another part.</a:t>
            </a:r>
          </a:p>
          <a:p>
            <a:r>
              <a:rPr lang="en-US" sz="4000" b="1" dirty="0"/>
              <a:t>Confusing code </a:t>
            </a:r>
            <a:r>
              <a:rPr lang="en-US" sz="4000" dirty="0"/>
              <a:t>– Code is not clear, New people can’t understand it easily.</a:t>
            </a:r>
          </a:p>
          <a:p>
            <a:r>
              <a:rPr lang="en-US" sz="4000" b="1" dirty="0"/>
              <a:t>Same code in many places </a:t>
            </a:r>
            <a:r>
              <a:rPr lang="en-US" sz="4000" dirty="0"/>
              <a:t>– Copy-paste code everywhere, If you fix one place, you have to fix all.</a:t>
            </a:r>
          </a:p>
          <a:p>
            <a:r>
              <a:rPr lang="en-US" sz="4000" b="1" dirty="0"/>
              <a:t>Too many problems (bugs) - </a:t>
            </a:r>
            <a:r>
              <a:rPr lang="en-US" sz="4000" dirty="0"/>
              <a:t> App crashes or gives errors often, Fixing one bug creates another.</a:t>
            </a:r>
            <a:br>
              <a:rPr lang="en-US" sz="4000" dirty="0"/>
            </a:br>
            <a:r>
              <a:rPr lang="en-US" sz="4000" b="1" dirty="0"/>
              <a:t>Team works slowly </a:t>
            </a:r>
            <a:r>
              <a:rPr lang="en-US" sz="4000" dirty="0"/>
              <a:t>– More time fixing problems than making new features.</a:t>
            </a:r>
          </a:p>
          <a:p>
            <a:r>
              <a:rPr lang="en-US" sz="4000" b="1" dirty="0"/>
              <a:t>No testing or bad testing </a:t>
            </a:r>
            <a:r>
              <a:rPr lang="en-US" sz="4000" dirty="0"/>
              <a:t>– Code is not tested properly, – Hard to know if it works.</a:t>
            </a:r>
            <a:br>
              <a:rPr lang="en-US" sz="4000" dirty="0"/>
            </a:br>
            <a:br>
              <a:rPr lang="en-US" dirty="0"/>
            </a:br>
            <a:br>
              <a:rPr lang="en-US" dirty="0"/>
            </a:br>
            <a:br>
              <a:rPr lang="en-US" dirty="0"/>
            </a:br>
            <a:br>
              <a:rPr lang="en-US" dirty="0"/>
            </a:br>
            <a:br>
              <a:rPr lang="en-US" dirty="0"/>
            </a:br>
            <a:endParaRPr lang="en-IN" dirty="0"/>
          </a:p>
        </p:txBody>
      </p:sp>
    </p:spTree>
    <p:extLst>
      <p:ext uri="{BB962C8B-B14F-4D97-AF65-F5344CB8AC3E}">
        <p14:creationId xmlns:p14="http://schemas.microsoft.com/office/powerpoint/2010/main" val="812690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36CA-367F-497B-91B2-F91BA5F49DA9}"/>
              </a:ext>
            </a:extLst>
          </p:cNvPr>
          <p:cNvSpPr>
            <a:spLocks noGrp="1"/>
          </p:cNvSpPr>
          <p:nvPr>
            <p:ph type="title"/>
          </p:nvPr>
        </p:nvSpPr>
        <p:spPr/>
        <p:txBody>
          <a:bodyPr/>
          <a:lstStyle/>
          <a:p>
            <a:r>
              <a:rPr lang="en-US" dirty="0"/>
              <a:t>Agile Principles</a:t>
            </a:r>
            <a:endParaRPr lang="en-IN" dirty="0"/>
          </a:p>
        </p:txBody>
      </p:sp>
      <p:pic>
        <p:nvPicPr>
          <p:cNvPr id="4098" name="Picture 2" descr="https://cdn-blog.scalablepath.com/uploads/2023/03/12-agile-principles.png">
            <a:extLst>
              <a:ext uri="{FF2B5EF4-FFF2-40B4-BE49-F238E27FC236}">
                <a16:creationId xmlns:a16="http://schemas.microsoft.com/office/drawing/2014/main" id="{95445C38-BBEB-4751-87B3-A60EFBB74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826" y="2100124"/>
            <a:ext cx="7412071" cy="452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293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3CF4-C680-6913-B8D3-D4EACFC444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585CCE-0679-ED3B-E61D-BA520931808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04503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61E9-BDBC-8B21-8A96-D755CC84B899}"/>
              </a:ext>
            </a:extLst>
          </p:cNvPr>
          <p:cNvSpPr>
            <a:spLocks noGrp="1"/>
          </p:cNvSpPr>
          <p:nvPr>
            <p:ph type="title"/>
          </p:nvPr>
        </p:nvSpPr>
        <p:spPr/>
        <p:txBody>
          <a:bodyPr/>
          <a:lstStyle/>
          <a:p>
            <a:r>
              <a:rPr lang="en-US" dirty="0"/>
              <a:t>Agile Principles</a:t>
            </a:r>
            <a:endParaRPr lang="en-IN" dirty="0"/>
          </a:p>
        </p:txBody>
      </p:sp>
      <p:sp>
        <p:nvSpPr>
          <p:cNvPr id="3" name="Content Placeholder 2">
            <a:extLst>
              <a:ext uri="{FF2B5EF4-FFF2-40B4-BE49-F238E27FC236}">
                <a16:creationId xmlns:a16="http://schemas.microsoft.com/office/drawing/2014/main" id="{67F7B093-8C9A-934F-358B-34070B947271}"/>
              </a:ext>
            </a:extLst>
          </p:cNvPr>
          <p:cNvSpPr>
            <a:spLocks noGrp="1"/>
          </p:cNvSpPr>
          <p:nvPr>
            <p:ph idx="1"/>
          </p:nvPr>
        </p:nvSpPr>
        <p:spPr/>
        <p:txBody>
          <a:bodyPr>
            <a:normAutofit lnSpcReduction="10000"/>
          </a:bodyPr>
          <a:lstStyle/>
          <a:p>
            <a:r>
              <a:rPr lang="en-US" b="1" i="0" dirty="0">
                <a:effectLst/>
                <a:latin typeface="TWK Lausanne"/>
              </a:rPr>
              <a:t>Satisfy customers </a:t>
            </a:r>
            <a:r>
              <a:rPr lang="en-US" b="0" i="0" dirty="0">
                <a:effectLst/>
                <a:latin typeface="TWK Lausanne"/>
              </a:rPr>
              <a:t>through early, continuous improvement and delivery. When customers receive new updates regularly, they're more likely to see the changes they want within the product.</a:t>
            </a:r>
          </a:p>
          <a:p>
            <a:r>
              <a:rPr lang="en-US" b="1" i="0" dirty="0">
                <a:effectLst/>
                <a:latin typeface="TWK Lausanne"/>
              </a:rPr>
              <a:t>Welcome changing requirements</a:t>
            </a:r>
            <a:r>
              <a:rPr lang="en-US" b="0" i="0" dirty="0">
                <a:effectLst/>
                <a:latin typeface="TWK Lausanne"/>
              </a:rPr>
              <a:t>, even late in the project. The Agile framework is all about adaptability.</a:t>
            </a:r>
          </a:p>
          <a:p>
            <a:r>
              <a:rPr lang="en-US" b="1" i="0" dirty="0">
                <a:effectLst/>
                <a:latin typeface="TWK Lausanne"/>
              </a:rPr>
              <a:t>Deliver value frequently</a:t>
            </a:r>
            <a:r>
              <a:rPr lang="en-US" b="0" i="0" dirty="0">
                <a:effectLst/>
                <a:latin typeface="TWK Lausanne"/>
              </a:rPr>
              <a:t>. Similar to principle #1, continuous delivery of value to your customers or stakeholders frequently makes it  like.</a:t>
            </a:r>
          </a:p>
          <a:p>
            <a:r>
              <a:rPr lang="en-US" b="1" i="0" dirty="0">
                <a:effectLst/>
                <a:latin typeface="inherit"/>
              </a:rPr>
              <a:t>Break of your projec</a:t>
            </a:r>
            <a:r>
              <a:rPr lang="en-US" b="0" i="0" dirty="0">
                <a:effectLst/>
                <a:latin typeface="inherit"/>
              </a:rPr>
              <a:t>ts. </a:t>
            </a:r>
            <a:r>
              <a:rPr lang="en-US" b="0" i="0" dirty="0">
                <a:effectLst/>
                <a:latin typeface="TWK Lausanne"/>
              </a:rPr>
              <a:t>Cross-functional teams and collaboration is a key Agile value. The goal is for people to break out of their individual projects and </a:t>
            </a:r>
            <a:r>
              <a:rPr lang="en-US" b="0" i="0" dirty="0">
                <a:effectLst/>
                <a:latin typeface="inherit"/>
              </a:rPr>
              <a:t>collaborate more frequently</a:t>
            </a:r>
            <a:r>
              <a:rPr lang="en-US" b="0" i="0" dirty="0">
                <a:effectLst/>
                <a:latin typeface="TWK Lausanne"/>
              </a:rPr>
              <a:t>. </a:t>
            </a:r>
          </a:p>
          <a:p>
            <a:endParaRPr lang="en-US" b="0" i="0" dirty="0">
              <a:solidFill>
                <a:srgbClr val="0D0D0D"/>
              </a:solidFill>
              <a:effectLst/>
              <a:latin typeface="TWK Lausanne"/>
            </a:endParaRPr>
          </a:p>
          <a:p>
            <a:endParaRPr lang="en-US" b="0" i="0" dirty="0">
              <a:solidFill>
                <a:srgbClr val="0D0D0D"/>
              </a:solidFill>
              <a:effectLst/>
              <a:latin typeface="TWK Lausanne"/>
            </a:endParaRPr>
          </a:p>
          <a:p>
            <a:endParaRPr lang="en-US" b="0" i="0" dirty="0">
              <a:solidFill>
                <a:srgbClr val="0D0D0D"/>
              </a:solidFill>
              <a:effectLst/>
              <a:latin typeface="TWK Lausanne"/>
            </a:endParaRPr>
          </a:p>
          <a:p>
            <a:endParaRPr lang="en-IN" dirty="0"/>
          </a:p>
        </p:txBody>
      </p:sp>
    </p:spTree>
    <p:extLst>
      <p:ext uri="{BB962C8B-B14F-4D97-AF65-F5344CB8AC3E}">
        <p14:creationId xmlns:p14="http://schemas.microsoft.com/office/powerpoint/2010/main" val="380399599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10.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11.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12.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13.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14.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15.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16.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17.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2.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3.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4.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5.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6.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7.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8.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ppt/theme/themeOverride9.xml><?xml version="1.0" encoding="utf-8"?>
<a:themeOverride xmlns:a="http://schemas.openxmlformats.org/drawingml/2006/main">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themeOverride>
</file>

<file path=docProps/app.xml><?xml version="1.0" encoding="utf-8"?>
<Properties xmlns="http://schemas.openxmlformats.org/officeDocument/2006/extended-properties" xmlns:vt="http://schemas.openxmlformats.org/officeDocument/2006/docPropsVTypes">
  <Template/>
  <TotalTime>7383</TotalTime>
  <Words>4952</Words>
  <Application>Microsoft Office PowerPoint</Application>
  <PresentationFormat>Widescreen</PresentationFormat>
  <Paragraphs>382</Paragraphs>
  <Slides>80</Slides>
  <Notes>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80</vt:i4>
      </vt:variant>
    </vt:vector>
  </HeadingPairs>
  <TitlesOfParts>
    <vt:vector size="97" baseType="lpstr">
      <vt:lpstr>-apple-system</vt:lpstr>
      <vt:lpstr>Aptos</vt:lpstr>
      <vt:lpstr>Arial</vt:lpstr>
      <vt:lpstr>Charlie Display</vt:lpstr>
      <vt:lpstr>Charlie Text</vt:lpstr>
      <vt:lpstr>Eina 01</vt:lpstr>
      <vt:lpstr>Ghost</vt:lpstr>
      <vt:lpstr>Gotham</vt:lpstr>
      <vt:lpstr>inherit</vt:lpstr>
      <vt:lpstr>Inter</vt:lpstr>
      <vt:lpstr>Nunito</vt:lpstr>
      <vt:lpstr>Poppins</vt:lpstr>
      <vt:lpstr>Roboto</vt:lpstr>
      <vt:lpstr>Tahoma</vt:lpstr>
      <vt:lpstr>Trebuchet MS</vt:lpstr>
      <vt:lpstr>TWK Lausanne</vt:lpstr>
      <vt:lpstr>Berlin</vt:lpstr>
      <vt:lpstr>Agile Development and DevOps</vt:lpstr>
      <vt:lpstr>What is Agile?</vt:lpstr>
      <vt:lpstr>What is Agile?</vt:lpstr>
      <vt:lpstr>Why Agile?</vt:lpstr>
      <vt:lpstr>History of Agile</vt:lpstr>
      <vt:lpstr>History of Agile</vt:lpstr>
      <vt:lpstr>Agile Manifesto</vt:lpstr>
      <vt:lpstr>Agile Principles</vt:lpstr>
      <vt:lpstr>Agile Principles</vt:lpstr>
      <vt:lpstr>Agile Principles</vt:lpstr>
      <vt:lpstr>Agile Principles</vt:lpstr>
      <vt:lpstr>What are the benefits of Agile?</vt:lpstr>
      <vt:lpstr>What are the benefits of Agile?</vt:lpstr>
      <vt:lpstr>Agile Methodology</vt:lpstr>
      <vt:lpstr>What is the Agile methodology?</vt:lpstr>
      <vt:lpstr>Kanban  </vt:lpstr>
      <vt:lpstr>Scrum - The most popular Agile framework </vt:lpstr>
      <vt:lpstr>Agile Methodology</vt:lpstr>
      <vt:lpstr>Extreme Programming (XP) </vt:lpstr>
      <vt:lpstr>comparison between the Agile vs Waterfall Methodology</vt:lpstr>
      <vt:lpstr>Agile Mindset</vt:lpstr>
      <vt:lpstr>What Is An Agile Mindset? </vt:lpstr>
      <vt:lpstr>How to Develop an Agile Mindset</vt:lpstr>
      <vt:lpstr>Agile Delivery</vt:lpstr>
      <vt:lpstr>Agile Suitability</vt:lpstr>
      <vt:lpstr>Agile Suitability</vt:lpstr>
      <vt:lpstr>Agile Life Cycle Development</vt:lpstr>
      <vt:lpstr>The Iron Triangle</vt:lpstr>
      <vt:lpstr>The Iron Triangle </vt:lpstr>
      <vt:lpstr>The Iron Triangle </vt:lpstr>
      <vt:lpstr>The Iron Triangle </vt:lpstr>
      <vt:lpstr>The Agile Project Management Triangle </vt:lpstr>
      <vt:lpstr>Iron Triangle vs Agile Iron Triangle</vt:lpstr>
      <vt:lpstr>Working with uncertainty and volatility</vt:lpstr>
      <vt:lpstr>Working with uncertainty and volatility</vt:lpstr>
      <vt:lpstr>Working with uncertainty and volatility</vt:lpstr>
      <vt:lpstr>Empirical Process Control (Agile Approach)</vt:lpstr>
      <vt:lpstr>Defined Process Control (Traditional Approach)</vt:lpstr>
      <vt:lpstr>Empirical Process Control vs Defined Process Control</vt:lpstr>
      <vt:lpstr>Agile Design</vt:lpstr>
      <vt:lpstr>Agile Design</vt:lpstr>
      <vt:lpstr>Key Characteristics of Agile Design</vt:lpstr>
      <vt:lpstr>Agile Project Management</vt:lpstr>
      <vt:lpstr>Agile Project Management</vt:lpstr>
      <vt:lpstr>Generic Agile Framework</vt:lpstr>
      <vt:lpstr>Popular Agile Frameworks</vt:lpstr>
      <vt:lpstr>Lean Software Development (LSD) </vt:lpstr>
      <vt:lpstr>Dynamic Systems Development Method</vt:lpstr>
      <vt:lpstr>Adaptive Software Development (ASD)</vt:lpstr>
      <vt:lpstr>Generic Agile Process</vt:lpstr>
      <vt:lpstr>Common Agile Roles</vt:lpstr>
      <vt:lpstr>Major Agile Frameworks</vt:lpstr>
      <vt:lpstr>DSDM Principles</vt:lpstr>
      <vt:lpstr>PowerPoint Presentation</vt:lpstr>
      <vt:lpstr>PowerPoint Presentation</vt:lpstr>
      <vt:lpstr>DSDM Project Phases</vt:lpstr>
      <vt:lpstr>DSDM Project Phases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Lean Software Development (LSD)</vt:lpstr>
      <vt:lpstr>Build Quality</vt:lpstr>
      <vt:lpstr>Create knowledge</vt:lpstr>
      <vt:lpstr>Deliver fast</vt:lpstr>
      <vt:lpstr>Optimise the whole</vt:lpstr>
      <vt:lpstr>Empower Team</vt:lpstr>
      <vt:lpstr>Lean start-up Framework</vt:lpstr>
      <vt:lpstr>Why Lean Start-up</vt:lpstr>
      <vt:lpstr>PowerPoint Presentation</vt:lpstr>
      <vt:lpstr>SAFe (Scaled Agile Framework)</vt:lpstr>
      <vt:lpstr>Core Values - SAFe</vt:lpstr>
      <vt:lpstr>PowerPoint Presentation</vt:lpstr>
      <vt:lpstr>SAFe Principles</vt:lpstr>
      <vt:lpstr>PowerPoint Presentation</vt:lpstr>
      <vt:lpstr>Symptoms of Poor Design in Agile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 and DevOps</dc:title>
  <dc:creator>Sujay Srinivas</dc:creator>
  <cp:lastModifiedBy>MCA Laptop 5</cp:lastModifiedBy>
  <cp:revision>176</cp:revision>
  <dcterms:created xsi:type="dcterms:W3CDTF">2024-01-06T05:11:06Z</dcterms:created>
  <dcterms:modified xsi:type="dcterms:W3CDTF">2025-07-08T04:48:47Z</dcterms:modified>
</cp:coreProperties>
</file>